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6" r:id="rId2"/>
  </p:sldMasterIdLst>
  <p:notesMasterIdLst>
    <p:notesMasterId r:id="rId22"/>
  </p:notesMasterIdLst>
  <p:sldIdLst>
    <p:sldId id="434" r:id="rId3"/>
    <p:sldId id="482" r:id="rId4"/>
    <p:sldId id="483" r:id="rId5"/>
    <p:sldId id="484" r:id="rId6"/>
    <p:sldId id="438" r:id="rId7"/>
    <p:sldId id="485" r:id="rId8"/>
    <p:sldId id="453" r:id="rId9"/>
    <p:sldId id="444" r:id="rId10"/>
    <p:sldId id="258" r:id="rId11"/>
    <p:sldId id="259" r:id="rId12"/>
    <p:sldId id="267" r:id="rId13"/>
    <p:sldId id="262" r:id="rId14"/>
    <p:sldId id="268" r:id="rId15"/>
    <p:sldId id="263" r:id="rId16"/>
    <p:sldId id="269" r:id="rId17"/>
    <p:sldId id="265" r:id="rId18"/>
    <p:sldId id="473" r:id="rId19"/>
    <p:sldId id="475" r:id="rId20"/>
    <p:sldId id="261" r:id="rId21"/>
  </p:sldIdLst>
  <p:sldSz cx="13004800" cy="9753600"/>
  <p:notesSz cx="6858000" cy="9144000"/>
  <p:defaultTextStyle>
    <a:lvl1pPr algn="ctr" defTabSz="825500">
      <a:defRPr sz="3400">
        <a:latin typeface="+mn-lt"/>
        <a:ea typeface="+mn-ea"/>
        <a:cs typeface="+mn-cs"/>
        <a:sym typeface="Helvetica Light"/>
      </a:defRPr>
    </a:lvl1pPr>
    <a:lvl2pPr indent="228600" algn="ctr" defTabSz="825500">
      <a:defRPr sz="3400">
        <a:latin typeface="+mn-lt"/>
        <a:ea typeface="+mn-ea"/>
        <a:cs typeface="+mn-cs"/>
        <a:sym typeface="Helvetica Light"/>
      </a:defRPr>
    </a:lvl2pPr>
    <a:lvl3pPr indent="457200" algn="ctr" defTabSz="825500">
      <a:defRPr sz="3400">
        <a:latin typeface="+mn-lt"/>
        <a:ea typeface="+mn-ea"/>
        <a:cs typeface="+mn-cs"/>
        <a:sym typeface="Helvetica Light"/>
      </a:defRPr>
    </a:lvl3pPr>
    <a:lvl4pPr indent="685800" algn="ctr" defTabSz="825500">
      <a:defRPr sz="3400">
        <a:latin typeface="+mn-lt"/>
        <a:ea typeface="+mn-ea"/>
        <a:cs typeface="+mn-cs"/>
        <a:sym typeface="Helvetica Light"/>
      </a:defRPr>
    </a:lvl4pPr>
    <a:lvl5pPr indent="914400" algn="ctr" defTabSz="825500">
      <a:defRPr sz="3400">
        <a:latin typeface="+mn-lt"/>
        <a:ea typeface="+mn-ea"/>
        <a:cs typeface="+mn-cs"/>
        <a:sym typeface="Helvetica Light"/>
      </a:defRPr>
    </a:lvl5pPr>
    <a:lvl6pPr indent="1143000" algn="ctr" defTabSz="825500">
      <a:defRPr sz="3400">
        <a:latin typeface="+mn-lt"/>
        <a:ea typeface="+mn-ea"/>
        <a:cs typeface="+mn-cs"/>
        <a:sym typeface="Helvetica Light"/>
      </a:defRPr>
    </a:lvl6pPr>
    <a:lvl7pPr indent="1371600" algn="ctr" defTabSz="825500">
      <a:defRPr sz="3400">
        <a:latin typeface="+mn-lt"/>
        <a:ea typeface="+mn-ea"/>
        <a:cs typeface="+mn-cs"/>
        <a:sym typeface="Helvetica Light"/>
      </a:defRPr>
    </a:lvl7pPr>
    <a:lvl8pPr indent="1600200" algn="ctr" defTabSz="825500">
      <a:defRPr sz="3400">
        <a:latin typeface="+mn-lt"/>
        <a:ea typeface="+mn-ea"/>
        <a:cs typeface="+mn-cs"/>
        <a:sym typeface="Helvetica Light"/>
      </a:defRPr>
    </a:lvl8pPr>
    <a:lvl9pPr indent="1828800" algn="ctr" defTabSz="825500">
      <a:defRPr sz="34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1784AA"/>
    <a:srgbClr val="D0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4" autoAdjust="0"/>
    <p:restoredTop sz="86475" autoAdjust="0"/>
  </p:normalViewPr>
  <p:slideViewPr>
    <p:cSldViewPr snapToGrid="0" snapToObjects="1">
      <p:cViewPr varScale="1">
        <p:scale>
          <a:sx n="58" d="100"/>
          <a:sy n="58" d="100"/>
        </p:scale>
        <p:origin x="1836" y="7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189915759"/>
      </p:ext>
    </p:extLst>
  </p:cSld>
  <p:clrMap bg1="lt1" tx1="dk1" bg2="lt2" tx2="dk2" accent1="accent1" accent2="accent2" accent3="accent3" accent4="accent4" accent5="accent5" accent6="accent6" hlink="hlink" folHlink="folHlink"/>
  <p:notesStyle>
    <a:lvl1pPr defTabSz="457200">
      <a:defRPr sz="1400">
        <a:latin typeface="Lucida Grande"/>
        <a:ea typeface="Lucida Grande"/>
        <a:cs typeface="Lucida Grande"/>
        <a:sym typeface="Lucida Grande"/>
      </a:defRPr>
    </a:lvl1pPr>
    <a:lvl2pPr indent="228600" defTabSz="457200">
      <a:defRPr sz="1400">
        <a:latin typeface="Lucida Grande"/>
        <a:ea typeface="Lucida Grande"/>
        <a:cs typeface="Lucida Grande"/>
        <a:sym typeface="Lucida Grande"/>
      </a:defRPr>
    </a:lvl2pPr>
    <a:lvl3pPr indent="457200" defTabSz="457200">
      <a:defRPr sz="1400">
        <a:latin typeface="Lucida Grande"/>
        <a:ea typeface="Lucida Grande"/>
        <a:cs typeface="Lucida Grande"/>
        <a:sym typeface="Lucida Grande"/>
      </a:defRPr>
    </a:lvl3pPr>
    <a:lvl4pPr indent="685800" defTabSz="457200">
      <a:defRPr sz="1400">
        <a:latin typeface="Lucida Grande"/>
        <a:ea typeface="Lucida Grande"/>
        <a:cs typeface="Lucida Grande"/>
        <a:sym typeface="Lucida Grande"/>
      </a:defRPr>
    </a:lvl4pPr>
    <a:lvl5pPr indent="914400" defTabSz="457200">
      <a:defRPr sz="1400">
        <a:latin typeface="Lucida Grande"/>
        <a:ea typeface="Lucida Grande"/>
        <a:cs typeface="Lucida Grande"/>
        <a:sym typeface="Lucida Grande"/>
      </a:defRPr>
    </a:lvl5pPr>
    <a:lvl6pPr indent="1143000" defTabSz="457200">
      <a:defRPr sz="1400">
        <a:latin typeface="Lucida Grande"/>
        <a:ea typeface="Lucida Grande"/>
        <a:cs typeface="Lucida Grande"/>
        <a:sym typeface="Lucida Grande"/>
      </a:defRPr>
    </a:lvl6pPr>
    <a:lvl7pPr indent="1371600" defTabSz="457200">
      <a:defRPr sz="1400">
        <a:latin typeface="Lucida Grande"/>
        <a:ea typeface="Lucida Grande"/>
        <a:cs typeface="Lucida Grande"/>
        <a:sym typeface="Lucida Grande"/>
      </a:defRPr>
    </a:lvl7pPr>
    <a:lvl8pPr indent="1600200" defTabSz="457200">
      <a:defRPr sz="1400">
        <a:latin typeface="Lucida Grande"/>
        <a:ea typeface="Lucida Grande"/>
        <a:cs typeface="Lucida Grande"/>
        <a:sym typeface="Lucida Grande"/>
      </a:defRPr>
    </a:lvl8pPr>
    <a:lvl9pPr indent="1828800" defTabSz="45720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remove this slide and add client’s credentials</a:t>
            </a:r>
            <a:r>
              <a:rPr lang="en-US" sz="1400" baseline="0" dirty="0"/>
              <a:t> and intro. Clients also usually add slides depicting their risk framework or risk processes.</a:t>
            </a:r>
            <a:endParaRPr lang="en-US" sz="1400" dirty="0"/>
          </a:p>
          <a:p>
            <a:endParaRPr lang="en-US" dirty="0"/>
          </a:p>
        </p:txBody>
      </p:sp>
    </p:spTree>
    <p:extLst>
      <p:ext uri="{BB962C8B-B14F-4D97-AF65-F5344CB8AC3E}">
        <p14:creationId xmlns:p14="http://schemas.microsoft.com/office/powerpoint/2010/main" val="115152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Instruction video’s (1,5 minute):</a:t>
            </a:r>
          </a:p>
          <a:p>
            <a:r>
              <a:rPr lang="en-US" b="0" noProof="0" dirty="0"/>
              <a:t>Brainstorm: https://youtu.be/TY4LIKFHmU8</a:t>
            </a:r>
          </a:p>
        </p:txBody>
      </p:sp>
    </p:spTree>
    <p:extLst>
      <p:ext uri="{BB962C8B-B14F-4D97-AF65-F5344CB8AC3E}">
        <p14:creationId xmlns:p14="http://schemas.microsoft.com/office/powerpoint/2010/main" val="244288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Instruction video’s (1,5 minute):</a:t>
            </a:r>
          </a:p>
          <a:p>
            <a:r>
              <a:rPr lang="en-US" b="0" noProof="0" dirty="0"/>
              <a:t>Risico’s </a:t>
            </a:r>
            <a:r>
              <a:rPr lang="en-US" b="0" noProof="0" dirty="0" err="1"/>
              <a:t>scoren</a:t>
            </a:r>
            <a:r>
              <a:rPr lang="en-US" b="0" baseline="0" noProof="0" dirty="0"/>
              <a:t>: https://youtu.be/TxYcBOZAW4o</a:t>
            </a:r>
          </a:p>
        </p:txBody>
      </p:sp>
    </p:spTree>
    <p:extLst>
      <p:ext uri="{BB962C8B-B14F-4D97-AF65-F5344CB8AC3E}">
        <p14:creationId xmlns:p14="http://schemas.microsoft.com/office/powerpoint/2010/main" val="151544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Instruction video’s (1,5 minute):</a:t>
            </a:r>
          </a:p>
          <a:p>
            <a:r>
              <a:rPr lang="en-US" b="0" noProof="0" dirty="0"/>
              <a:t>Risico’s </a:t>
            </a:r>
            <a:r>
              <a:rPr lang="en-US" b="0" noProof="0" dirty="0" err="1"/>
              <a:t>scoren</a:t>
            </a:r>
            <a:r>
              <a:rPr lang="en-US" b="0" baseline="0" noProof="0" dirty="0"/>
              <a:t>: https://youtu.be/TxYcBOZAW4o</a:t>
            </a:r>
          </a:p>
        </p:txBody>
      </p:sp>
    </p:spTree>
    <p:extLst>
      <p:ext uri="{BB962C8B-B14F-4D97-AF65-F5344CB8AC3E}">
        <p14:creationId xmlns:p14="http://schemas.microsoft.com/office/powerpoint/2010/main" val="150312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Instruction video’s (1,5 minute):</a:t>
            </a:r>
          </a:p>
          <a:p>
            <a:r>
              <a:rPr lang="en-US" b="0" noProof="0" dirty="0"/>
              <a:t>Risico’s </a:t>
            </a:r>
            <a:r>
              <a:rPr lang="en-US" b="0" noProof="0" dirty="0" err="1"/>
              <a:t>bespreken</a:t>
            </a:r>
            <a:r>
              <a:rPr lang="en-US" b="0" baseline="0" noProof="0" dirty="0"/>
              <a:t>: https://youtu.be/OTDU3kjSsTc</a:t>
            </a:r>
          </a:p>
        </p:txBody>
      </p:sp>
    </p:spTree>
    <p:extLst>
      <p:ext uri="{BB962C8B-B14F-4D97-AF65-F5344CB8AC3E}">
        <p14:creationId xmlns:p14="http://schemas.microsoft.com/office/powerpoint/2010/main" val="110598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Instruction video’s (1,5 minute):</a:t>
            </a:r>
          </a:p>
          <a:p>
            <a:r>
              <a:rPr lang="en-US" b="0" noProof="0" dirty="0"/>
              <a:t>Risico’s </a:t>
            </a:r>
            <a:r>
              <a:rPr lang="en-US" b="0" noProof="0" dirty="0" err="1"/>
              <a:t>bespreken</a:t>
            </a:r>
            <a:r>
              <a:rPr lang="en-US" b="0" baseline="0" noProof="0" dirty="0"/>
              <a:t>: https://youtu.be/OTDU3kjSsTc</a:t>
            </a:r>
          </a:p>
        </p:txBody>
      </p:sp>
    </p:spTree>
    <p:extLst>
      <p:ext uri="{BB962C8B-B14F-4D97-AF65-F5344CB8AC3E}">
        <p14:creationId xmlns:p14="http://schemas.microsoft.com/office/powerpoint/2010/main" val="79994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noProof="0" dirty="0"/>
          </a:p>
        </p:txBody>
      </p:sp>
    </p:spTree>
    <p:extLst>
      <p:ext uri="{BB962C8B-B14F-4D97-AF65-F5344CB8AC3E}">
        <p14:creationId xmlns:p14="http://schemas.microsoft.com/office/powerpoint/2010/main" val="1906668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Video (1,5 minutes):</a:t>
            </a:r>
          </a:p>
          <a:p>
            <a:r>
              <a:rPr lang="en-US" b="0" noProof="0" dirty="0"/>
              <a:t>https://youtu.be/xC9NsiWpK1o</a:t>
            </a:r>
          </a:p>
        </p:txBody>
      </p:sp>
    </p:spTree>
    <p:extLst>
      <p:ext uri="{BB962C8B-B14F-4D97-AF65-F5344CB8AC3E}">
        <p14:creationId xmlns:p14="http://schemas.microsoft.com/office/powerpoint/2010/main" val="172625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168985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457200" eaLnBrk="1" fontAlgn="auto" latinLnBrk="0" hangingPunct="1">
              <a:lnSpc>
                <a:spcPct val="100000"/>
              </a:lnSpc>
              <a:spcBef>
                <a:spcPts val="0"/>
              </a:spcBef>
              <a:spcAft>
                <a:spcPts val="0"/>
              </a:spcAft>
              <a:buClrTx/>
              <a:buSzTx/>
              <a:buFontTx/>
              <a:buNone/>
              <a:tabLst/>
              <a:defRPr/>
            </a:pPr>
            <a:r>
              <a:rPr lang="nl-NL" b="1" i="0" u="sng" dirty="0"/>
              <a:t>Risicomanagement met Excel werkt niet</a:t>
            </a:r>
            <a:r>
              <a:rPr lang="nl-NL" b="1" i="0" u="sng" baseline="0" dirty="0"/>
              <a:t> </a:t>
            </a:r>
            <a:r>
              <a:rPr lang="en-US" b="1" i="0" u="sng" noProof="0" dirty="0"/>
              <a:t>video:</a:t>
            </a:r>
          </a:p>
          <a:p>
            <a:r>
              <a:rPr lang="en-US" b="0" noProof="0" dirty="0"/>
              <a:t>https://youtu.be/eUFKoDaerSg</a:t>
            </a:r>
          </a:p>
        </p:txBody>
      </p:sp>
    </p:spTree>
    <p:extLst>
      <p:ext uri="{BB962C8B-B14F-4D97-AF65-F5344CB8AC3E}">
        <p14:creationId xmlns:p14="http://schemas.microsoft.com/office/powerpoint/2010/main" val="352178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This </a:t>
            </a:r>
            <a:r>
              <a:rPr lang="en-US" sz="1400"/>
              <a:t>would typically </a:t>
            </a:r>
            <a:r>
              <a:rPr lang="en-US" sz="1400" dirty="0"/>
              <a:t>be the first slide about RISKID.</a:t>
            </a:r>
            <a:endParaRPr lang="en-US" dirty="0"/>
          </a:p>
        </p:txBody>
      </p:sp>
    </p:spTree>
    <p:extLst>
      <p:ext uri="{BB962C8B-B14F-4D97-AF65-F5344CB8AC3E}">
        <p14:creationId xmlns:p14="http://schemas.microsoft.com/office/powerpoint/2010/main" val="286551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1.</a:t>
            </a:r>
            <a:r>
              <a:rPr lang="en-US" sz="1400" baseline="0" dirty="0"/>
              <a:t> </a:t>
            </a:r>
            <a:r>
              <a:rPr lang="en-US" sz="1400" dirty="0"/>
              <a:t>Experience with Self-Guiding Group Support Systems for Creative Problem Solving Tasks, </a:t>
            </a:r>
            <a:r>
              <a:rPr lang="en-US" sz="1400" dirty="0" err="1"/>
              <a:t>Mesquita</a:t>
            </a:r>
            <a:r>
              <a:rPr lang="en-US" sz="1400" dirty="0"/>
              <a:t>, published by  Information Science Reference, ISBN 978-1-60960-519-3.</a:t>
            </a:r>
          </a:p>
          <a:p>
            <a:pPr marL="0" marR="0" indent="0" defTabSz="457200" eaLnBrk="1" fontAlgn="auto" latinLnBrk="0" hangingPunct="1">
              <a:lnSpc>
                <a:spcPct val="100000"/>
              </a:lnSpc>
              <a:spcBef>
                <a:spcPts val="0"/>
              </a:spcBef>
              <a:spcAft>
                <a:spcPts val="0"/>
              </a:spcAft>
              <a:buClrTx/>
              <a:buSzTx/>
              <a:buFontTx/>
              <a:buNone/>
              <a:tabLst/>
              <a:defRPr/>
            </a:pPr>
            <a:r>
              <a:rPr lang="en-US" sz="1400" dirty="0"/>
              <a:t>2.</a:t>
            </a:r>
            <a:r>
              <a:rPr lang="en-US" sz="1400" baseline="0" dirty="0"/>
              <a:t> </a:t>
            </a:r>
            <a:r>
              <a:rPr lang="en-US" sz="1400" dirty="0"/>
              <a:t>Fifteen Years of GSS in the Field, de </a:t>
            </a:r>
            <a:r>
              <a:rPr lang="en-US" sz="1400" dirty="0" err="1"/>
              <a:t>Vreede</a:t>
            </a:r>
            <a:r>
              <a:rPr lang="en-US" sz="1400" dirty="0"/>
              <a:t>, Vogel, Kolfschoten, Wien.</a:t>
            </a:r>
          </a:p>
          <a:p>
            <a:endParaRPr lang="en-US" dirty="0"/>
          </a:p>
        </p:txBody>
      </p:sp>
    </p:spTree>
    <p:extLst>
      <p:ext uri="{BB962C8B-B14F-4D97-AF65-F5344CB8AC3E}">
        <p14:creationId xmlns:p14="http://schemas.microsoft.com/office/powerpoint/2010/main" val="420328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224442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can be removed, unless you need to convince client of RISKID’s experience and credentials.</a:t>
            </a:r>
          </a:p>
          <a:p>
            <a:endParaRPr lang="en-US" dirty="0"/>
          </a:p>
        </p:txBody>
      </p:sp>
    </p:spTree>
    <p:extLst>
      <p:ext uri="{BB962C8B-B14F-4D97-AF65-F5344CB8AC3E}">
        <p14:creationId xmlns:p14="http://schemas.microsoft.com/office/powerpoint/2010/main" val="133622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can be removed, unless you need to convince client of RISKID’s experience and credentials.</a:t>
            </a:r>
          </a:p>
          <a:p>
            <a:endParaRPr lang="en-US" dirty="0"/>
          </a:p>
        </p:txBody>
      </p:sp>
    </p:spTree>
    <p:extLst>
      <p:ext uri="{BB962C8B-B14F-4D97-AF65-F5344CB8AC3E}">
        <p14:creationId xmlns:p14="http://schemas.microsoft.com/office/powerpoint/2010/main" val="144834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400" dirty="0"/>
              <a:t>Probably can be removed, unless you need to convince client of RISKID’s experience and credentials.</a:t>
            </a:r>
          </a:p>
          <a:p>
            <a:pPr marL="0" marR="0" indent="0" defTabSz="45720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115061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noProof="0" dirty="0"/>
          </a:p>
        </p:txBody>
      </p:sp>
    </p:spTree>
    <p:extLst>
      <p:ext uri="{BB962C8B-B14F-4D97-AF65-F5344CB8AC3E}">
        <p14:creationId xmlns:p14="http://schemas.microsoft.com/office/powerpoint/2010/main" val="154420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noProof="0" dirty="0"/>
              <a:t>Instruction video’s (1,5 minute):</a:t>
            </a:r>
          </a:p>
          <a:p>
            <a:r>
              <a:rPr lang="en-US" b="0" noProof="0" dirty="0"/>
              <a:t>Brainstorm: https://youtu.be/TY4LIKFHmU8</a:t>
            </a:r>
          </a:p>
        </p:txBody>
      </p:sp>
    </p:spTree>
    <p:extLst>
      <p:ext uri="{BB962C8B-B14F-4D97-AF65-F5344CB8AC3E}">
        <p14:creationId xmlns:p14="http://schemas.microsoft.com/office/powerpoint/2010/main" val="802848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tart slide">
    <p:spTree>
      <p:nvGrpSpPr>
        <p:cNvPr id="1" name=""/>
        <p:cNvGrpSpPr/>
        <p:nvPr/>
      </p:nvGrpSpPr>
      <p:grpSpPr>
        <a:xfrm>
          <a:off x="0" y="0"/>
          <a:ext cx="0" cy="0"/>
          <a:chOff x="0" y="0"/>
          <a:chExt cx="0" cy="0"/>
        </a:xfrm>
      </p:grpSpPr>
      <p:pic>
        <p:nvPicPr>
          <p:cNvPr id="9" name="pasted-image.pdf"/>
          <p:cNvPicPr/>
          <p:nvPr/>
        </p:nvPicPr>
        <p:blipFill>
          <a:blip r:embed="rId2" cstate="print"/>
          <a:stretch>
            <a:fillRect/>
          </a:stretch>
        </p:blipFill>
        <p:spPr>
          <a:xfrm>
            <a:off x="5323336" y="3358643"/>
            <a:ext cx="2358128" cy="1285495"/>
          </a:xfrm>
          <a:prstGeom prst="rect">
            <a:avLst/>
          </a:prstGeom>
          <a:ln w="3175">
            <a:miter lim="400000"/>
          </a:ln>
        </p:spPr>
      </p:pic>
      <p:sp>
        <p:nvSpPr>
          <p:cNvPr id="10" name="Shape 10"/>
          <p:cNvSpPr/>
          <p:nvPr/>
        </p:nvSpPr>
        <p:spPr>
          <a:xfrm>
            <a:off x="60186" y="9342284"/>
            <a:ext cx="12884427" cy="215901"/>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400">
                <a:solidFill>
                  <a:srgbClr val="A6AAA9"/>
                </a:solidFill>
                <a:latin typeface="Calibri"/>
                <a:ea typeface="Calibri"/>
                <a:cs typeface="Calibri"/>
                <a:sym typeface="Calibri"/>
              </a:defRPr>
            </a:lvl1pPr>
          </a:lstStyle>
          <a:p>
            <a:pPr lvl="0">
              <a:defRPr sz="1800">
                <a:solidFill>
                  <a:srgbClr val="000000"/>
                </a:solidFill>
              </a:defRPr>
            </a:pPr>
            <a:r>
              <a:rPr sz="1400" dirty="0">
                <a:solidFill>
                  <a:srgbClr val="A6AAA9"/>
                </a:solidFill>
              </a:rPr>
              <a:t>© RISKID 20</a:t>
            </a:r>
            <a:r>
              <a:rPr lang="en-US" sz="1400" dirty="0">
                <a:solidFill>
                  <a:srgbClr val="A6AAA9"/>
                </a:solidFill>
              </a:rPr>
              <a:t>22</a:t>
            </a:r>
            <a:endParaRPr sz="1400" dirty="0">
              <a:solidFill>
                <a:srgbClr val="A6AAA9"/>
              </a:solidFill>
            </a:endParaRPr>
          </a:p>
        </p:txBody>
      </p:sp>
      <p:sp>
        <p:nvSpPr>
          <p:cNvPr id="11" name="Shape 11"/>
          <p:cNvSpPr/>
          <p:nvPr userDrawn="1"/>
        </p:nvSpPr>
        <p:spPr>
          <a:xfrm rot="10800000" flipH="1">
            <a:off x="-1" y="9644445"/>
            <a:ext cx="13004802" cy="124968"/>
          </a:xfrm>
          <a:prstGeom prst="rect">
            <a:avLst/>
          </a:prstGeom>
          <a:solidFill>
            <a:srgbClr val="90C8D7"/>
          </a:solidFill>
          <a:ln w="3175">
            <a:miter lim="400000"/>
          </a:ln>
          <a:extLst>
            <a:ext uri="{C572A759-6A51-4108-AA02-DFA0A04FC94B}">
              <ma14:wrappingTextBoxFlag xmlns:ma14="http://schemas.microsoft.com/office/mac/drawingml/2011/main" xmlns="" val="1"/>
            </a:ext>
          </a:extLst>
        </p:spPr>
        <p:txBody>
          <a:bodyPr lIns="38100" tIns="38100" rIns="38100" bIns="38100" anchor="ctr"/>
          <a:lstStyle>
            <a:lvl1pPr defTabSz="584200">
              <a:defRPr sz="2200"/>
            </a:lvl1pPr>
          </a:lstStyle>
          <a:p>
            <a:pPr lvl="0">
              <a:defRPr sz="1800"/>
            </a:pPr>
            <a:endParaRPr sz="2200"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46571-6B70-496E-AA89-17C366644954}"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368536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D5946571-6B70-496E-AA89-17C366644954}"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137111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D5946571-6B70-496E-AA89-17C366644954}"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95434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46571-6B70-496E-AA89-17C366644954}"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102978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46571-6B70-496E-AA89-17C366644954}"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2006751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ekst slide">
    <p:spTree>
      <p:nvGrpSpPr>
        <p:cNvPr id="1" name=""/>
        <p:cNvGrpSpPr/>
        <p:nvPr/>
      </p:nvGrpSpPr>
      <p:grpSpPr>
        <a:xfrm>
          <a:off x="0" y="0"/>
          <a:ext cx="0" cy="0"/>
          <a:chOff x="0" y="0"/>
          <a:chExt cx="0" cy="0"/>
        </a:xfrm>
      </p:grpSpPr>
      <p:pic>
        <p:nvPicPr>
          <p:cNvPr id="14" name="pasted-image.pdf"/>
          <p:cNvPicPr/>
          <p:nvPr/>
        </p:nvPicPr>
        <p:blipFill>
          <a:blip r:embed="rId2" cstate="print"/>
          <a:stretch>
            <a:fillRect/>
          </a:stretch>
        </p:blipFill>
        <p:spPr>
          <a:xfrm>
            <a:off x="12064914" y="9098623"/>
            <a:ext cx="757616" cy="413002"/>
          </a:xfrm>
          <a:prstGeom prst="rect">
            <a:avLst/>
          </a:prstGeom>
          <a:ln w="3175">
            <a:miter lim="400000"/>
          </a:ln>
        </p:spPr>
      </p:pic>
      <p:sp>
        <p:nvSpPr>
          <p:cNvPr id="15" name="Shape 15"/>
          <p:cNvSpPr/>
          <p:nvPr/>
        </p:nvSpPr>
        <p:spPr>
          <a:xfrm rot="10800000" flipH="1">
            <a:off x="833120" y="927462"/>
            <a:ext cx="11338561" cy="20321"/>
          </a:xfrm>
          <a:prstGeom prst="rect">
            <a:avLst/>
          </a:prstGeom>
          <a:solidFill>
            <a:srgbClr val="90C8D7">
              <a:alpha val="50000"/>
            </a:srgbClr>
          </a:solidFill>
          <a:ln w="3175">
            <a:miter lim="400000"/>
          </a:ln>
          <a:extLst>
            <a:ext uri="{C572A759-6A51-4108-AA02-DFA0A04FC94B}">
              <ma14:wrappingTextBoxFlag xmlns:ma14="http://schemas.microsoft.com/office/mac/drawingml/2011/main" xmlns="" val="1"/>
            </a:ext>
          </a:extLst>
        </p:spPr>
        <p:txBody>
          <a:bodyPr lIns="38098" tIns="38098" rIns="38098" bIns="38098" anchor="ctr"/>
          <a:lstStyle>
            <a:lvl1pPr defTabSz="584200">
              <a:defRPr sz="2200"/>
            </a:lvl1pPr>
          </a:lstStyle>
          <a:p>
            <a:pPr lvl="0">
              <a:defRPr sz="1800"/>
            </a:pPr>
            <a:r>
              <a:rPr sz="2133" dirty="0"/>
              <a:t> </a:t>
            </a:r>
          </a:p>
        </p:txBody>
      </p:sp>
      <p:sp>
        <p:nvSpPr>
          <p:cNvPr id="5" name="Shape 11"/>
          <p:cNvSpPr/>
          <p:nvPr userDrawn="1"/>
        </p:nvSpPr>
        <p:spPr>
          <a:xfrm rot="10800000" flipH="1">
            <a:off x="-1" y="9644444"/>
            <a:ext cx="13004801" cy="124968"/>
          </a:xfrm>
          <a:prstGeom prst="rect">
            <a:avLst/>
          </a:prstGeom>
          <a:solidFill>
            <a:srgbClr val="90C8D7"/>
          </a:solidFill>
          <a:ln w="3175">
            <a:miter lim="400000"/>
          </a:ln>
          <a:extLst>
            <a:ext uri="{C572A759-6A51-4108-AA02-DFA0A04FC94B}">
              <ma14:wrappingTextBoxFlag xmlns:ma14="http://schemas.microsoft.com/office/mac/drawingml/2011/main" xmlns="" val="1"/>
            </a:ext>
          </a:extLst>
        </p:spPr>
        <p:txBody>
          <a:bodyPr lIns="38098" tIns="38098" rIns="38098" bIns="38098" anchor="ctr"/>
          <a:lstStyle>
            <a:lvl1pPr defTabSz="584200">
              <a:defRPr sz="2200"/>
            </a:lvl1pPr>
          </a:lstStyle>
          <a:p>
            <a:pPr lvl="0">
              <a:defRPr sz="1800"/>
            </a:pPr>
            <a:endParaRPr sz="2133" dirty="0"/>
          </a:p>
        </p:txBody>
      </p:sp>
      <p:sp>
        <p:nvSpPr>
          <p:cNvPr id="11" name="Text Placeholder 10"/>
          <p:cNvSpPr>
            <a:spLocks noGrp="1"/>
          </p:cNvSpPr>
          <p:nvPr>
            <p:ph type="body" sz="quarter" idx="10"/>
          </p:nvPr>
        </p:nvSpPr>
        <p:spPr>
          <a:xfrm>
            <a:off x="555625" y="1531939"/>
            <a:ext cx="11874500" cy="7265987"/>
          </a:xfrm>
          <a:prstGeom prst="rect">
            <a:avLst/>
          </a:prstGeom>
        </p:spPr>
        <p:txBody>
          <a:bodyPr/>
          <a:lstStyle>
            <a:lvl1pPr>
              <a:defRPr sz="3982">
                <a:latin typeface="Calibri" pitchFamily="34" charset="0"/>
                <a:cs typeface="Calibri" pitchFamily="34" charset="0"/>
              </a:defRPr>
            </a:lvl1pPr>
            <a:lvl2pPr>
              <a:spcBef>
                <a:spcPts val="1200"/>
              </a:spcBef>
              <a:buFont typeface="Calibri" pitchFamily="34" charset="0"/>
              <a:buChar char="−"/>
              <a:defRPr>
                <a:latin typeface="Calibri" pitchFamily="34" charset="0"/>
                <a:cs typeface="Calibri" pitchFamily="34" charset="0"/>
              </a:defRPr>
            </a:lvl2pPr>
            <a:lvl3pPr>
              <a:spcBef>
                <a:spcPts val="1200"/>
              </a:spcBef>
              <a:buFont typeface="Courier New" pitchFamily="49" charset="0"/>
              <a:buChar char="o"/>
              <a:defRPr>
                <a:latin typeface="Calibri" pitchFamily="34" charset="0"/>
                <a:cs typeface="Calibri" pitchFamily="34" charset="0"/>
              </a:defRPr>
            </a:lvl3pPr>
            <a:lvl4pPr>
              <a:spcBef>
                <a:spcPts val="1200"/>
              </a:spcBef>
              <a:buFont typeface="Wingdings" pitchFamily="2" charset="2"/>
              <a:buChar char="§"/>
              <a:defRPr>
                <a:latin typeface="Calibri" pitchFamily="34" charset="0"/>
                <a:cs typeface="Calibri" pitchFamily="34" charset="0"/>
              </a:defRPr>
            </a:lvl4pPr>
            <a:lvl5pPr>
              <a:spcBef>
                <a:spcPts val="1200"/>
              </a:spcBef>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1" hasCustomPrompt="1"/>
          </p:nvPr>
        </p:nvSpPr>
        <p:spPr>
          <a:xfrm>
            <a:off x="1155699" y="139701"/>
            <a:ext cx="10744201" cy="685800"/>
          </a:xfrm>
          <a:prstGeom prst="rect">
            <a:avLst/>
          </a:prstGeom>
        </p:spPr>
        <p:txBody>
          <a:bodyPr/>
          <a:lstStyle>
            <a:lvl1pPr algn="ctr">
              <a:buNone/>
              <a:defRPr sz="4835" b="1">
                <a:latin typeface="Calibri" pitchFamily="34" charset="0"/>
                <a:cs typeface="Calibri" pitchFamily="34" charset="0"/>
              </a:defRPr>
            </a:lvl1pPr>
          </a:lstStyle>
          <a:p>
            <a:pPr lvl="0"/>
            <a:r>
              <a:rPr lang="en-US" sz="4835" b="1" dirty="0">
                <a:latin typeface="Calibri" pitchFamily="34" charset="0"/>
                <a:cs typeface="Calibri" pitchFamily="34" charset="0"/>
              </a:rPr>
              <a:t>Title</a:t>
            </a:r>
            <a:endParaRPr lang="en-US" dirty="0"/>
          </a:p>
        </p:txBody>
      </p:sp>
    </p:spTree>
    <p:extLst>
      <p:ext uri="{BB962C8B-B14F-4D97-AF65-F5344CB8AC3E}">
        <p14:creationId xmlns:p14="http://schemas.microsoft.com/office/powerpoint/2010/main" val="20246000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ekst slide">
    <p:spTree>
      <p:nvGrpSpPr>
        <p:cNvPr id="1" name=""/>
        <p:cNvGrpSpPr/>
        <p:nvPr/>
      </p:nvGrpSpPr>
      <p:grpSpPr>
        <a:xfrm>
          <a:off x="0" y="0"/>
          <a:ext cx="0" cy="0"/>
          <a:chOff x="0" y="0"/>
          <a:chExt cx="0" cy="0"/>
        </a:xfrm>
      </p:grpSpPr>
      <p:pic>
        <p:nvPicPr>
          <p:cNvPr id="14" name="pasted-image.pdf"/>
          <p:cNvPicPr/>
          <p:nvPr/>
        </p:nvPicPr>
        <p:blipFill>
          <a:blip r:embed="rId2" cstate="print"/>
          <a:stretch>
            <a:fillRect/>
          </a:stretch>
        </p:blipFill>
        <p:spPr>
          <a:xfrm>
            <a:off x="12064913" y="9098622"/>
            <a:ext cx="757616" cy="413002"/>
          </a:xfrm>
          <a:prstGeom prst="rect">
            <a:avLst/>
          </a:prstGeom>
          <a:ln w="3175">
            <a:miter lim="400000"/>
          </a:ln>
        </p:spPr>
      </p:pic>
      <p:sp>
        <p:nvSpPr>
          <p:cNvPr id="15" name="Shape 15"/>
          <p:cNvSpPr/>
          <p:nvPr/>
        </p:nvSpPr>
        <p:spPr>
          <a:xfrm rot="10800000" flipH="1">
            <a:off x="833119" y="927462"/>
            <a:ext cx="11338562" cy="20321"/>
          </a:xfrm>
          <a:prstGeom prst="rect">
            <a:avLst/>
          </a:prstGeom>
          <a:solidFill>
            <a:srgbClr val="90C8D7">
              <a:alpha val="50000"/>
            </a:srgbClr>
          </a:solidFill>
          <a:ln w="3175">
            <a:miter lim="400000"/>
          </a:ln>
          <a:extLst>
            <a:ext uri="{C572A759-6A51-4108-AA02-DFA0A04FC94B}">
              <ma14:wrappingTextBoxFlag xmlns:ma14="http://schemas.microsoft.com/office/mac/drawingml/2011/main" xmlns="" val="1"/>
            </a:ext>
          </a:extLst>
        </p:spPr>
        <p:txBody>
          <a:bodyPr lIns="38100" tIns="38100" rIns="38100" bIns="38100" anchor="ctr"/>
          <a:lstStyle>
            <a:lvl1pPr defTabSz="584200">
              <a:defRPr sz="2200"/>
            </a:lvl1pPr>
          </a:lstStyle>
          <a:p>
            <a:pPr lvl="0">
              <a:defRPr sz="1800"/>
            </a:pPr>
            <a:r>
              <a:rPr sz="2200"/>
              <a:t> </a:t>
            </a:r>
          </a:p>
        </p:txBody>
      </p:sp>
      <p:sp>
        <p:nvSpPr>
          <p:cNvPr id="5" name="Shape 11"/>
          <p:cNvSpPr/>
          <p:nvPr userDrawn="1"/>
        </p:nvSpPr>
        <p:spPr>
          <a:xfrm rot="10800000" flipH="1">
            <a:off x="-1" y="9644445"/>
            <a:ext cx="13004802" cy="124968"/>
          </a:xfrm>
          <a:prstGeom prst="rect">
            <a:avLst/>
          </a:prstGeom>
          <a:solidFill>
            <a:srgbClr val="90C8D7"/>
          </a:solidFill>
          <a:ln w="3175">
            <a:miter lim="400000"/>
          </a:ln>
          <a:extLst>
            <a:ext uri="{C572A759-6A51-4108-AA02-DFA0A04FC94B}">
              <ma14:wrappingTextBoxFlag xmlns:ma14="http://schemas.microsoft.com/office/mac/drawingml/2011/main" xmlns="" val="1"/>
            </a:ext>
          </a:extLst>
        </p:spPr>
        <p:txBody>
          <a:bodyPr lIns="38100" tIns="38100" rIns="38100" bIns="38100" anchor="ctr"/>
          <a:lstStyle>
            <a:lvl1pPr defTabSz="584200">
              <a:defRPr sz="2200"/>
            </a:lvl1pPr>
          </a:lstStyle>
          <a:p>
            <a:pPr lvl="0">
              <a:defRPr sz="1800"/>
            </a:pPr>
            <a:endParaRPr sz="2200" dirty="0"/>
          </a:p>
        </p:txBody>
      </p:sp>
      <p:sp>
        <p:nvSpPr>
          <p:cNvPr id="11" name="Text Placeholder 10"/>
          <p:cNvSpPr>
            <a:spLocks noGrp="1"/>
          </p:cNvSpPr>
          <p:nvPr>
            <p:ph type="body" sz="quarter" idx="10"/>
          </p:nvPr>
        </p:nvSpPr>
        <p:spPr>
          <a:xfrm>
            <a:off x="555625" y="1531938"/>
            <a:ext cx="11874500" cy="7265987"/>
          </a:xfrm>
          <a:prstGeom prst="rect">
            <a:avLst/>
          </a:prstGeom>
        </p:spPr>
        <p:txBody>
          <a:bodyPr/>
          <a:lstStyle>
            <a:lvl1pPr>
              <a:defRPr sz="4000">
                <a:latin typeface="Calibri" pitchFamily="34" charset="0"/>
                <a:cs typeface="Calibri" pitchFamily="34" charset="0"/>
              </a:defRPr>
            </a:lvl1pPr>
            <a:lvl2pPr>
              <a:spcBef>
                <a:spcPts val="1200"/>
              </a:spcBef>
              <a:buFont typeface="Calibri" pitchFamily="34" charset="0"/>
              <a:buChar char="−"/>
              <a:defRPr>
                <a:latin typeface="Calibri" pitchFamily="34" charset="0"/>
                <a:cs typeface="Calibri" pitchFamily="34" charset="0"/>
              </a:defRPr>
            </a:lvl2pPr>
            <a:lvl3pPr>
              <a:spcBef>
                <a:spcPts val="1200"/>
              </a:spcBef>
              <a:buFont typeface="Courier New" pitchFamily="49" charset="0"/>
              <a:buChar char="o"/>
              <a:defRPr>
                <a:latin typeface="Calibri" pitchFamily="34" charset="0"/>
                <a:cs typeface="Calibri" pitchFamily="34" charset="0"/>
              </a:defRPr>
            </a:lvl3pPr>
            <a:lvl4pPr>
              <a:spcBef>
                <a:spcPts val="1200"/>
              </a:spcBef>
              <a:buFont typeface="Wingdings" pitchFamily="2" charset="2"/>
              <a:buChar char="§"/>
              <a:defRPr>
                <a:latin typeface="Calibri" pitchFamily="34" charset="0"/>
                <a:cs typeface="Calibri" pitchFamily="34" charset="0"/>
              </a:defRPr>
            </a:lvl4pPr>
            <a:lvl5pPr>
              <a:spcBef>
                <a:spcPts val="1200"/>
              </a:spcBef>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1" hasCustomPrompt="1"/>
          </p:nvPr>
        </p:nvSpPr>
        <p:spPr>
          <a:xfrm>
            <a:off x="1155700" y="139700"/>
            <a:ext cx="10744200" cy="685800"/>
          </a:xfrm>
          <a:prstGeom prst="rect">
            <a:avLst/>
          </a:prstGeom>
        </p:spPr>
        <p:txBody>
          <a:bodyPr/>
          <a:lstStyle>
            <a:lvl1pPr algn="ctr">
              <a:buNone/>
              <a:defRPr sz="4800" b="1">
                <a:latin typeface="Calibri" pitchFamily="34" charset="0"/>
                <a:cs typeface="Calibri" pitchFamily="34" charset="0"/>
              </a:defRPr>
            </a:lvl1pPr>
          </a:lstStyle>
          <a:p>
            <a:pPr lvl="0"/>
            <a:r>
              <a:rPr lang="en-US" sz="4800" b="1" dirty="0">
                <a:latin typeface="Calibri" pitchFamily="34" charset="0"/>
                <a:cs typeface="Calibri" pitchFamily="34" charset="0"/>
              </a:rPr>
              <a:t>Title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67" y="390596"/>
            <a:ext cx="10187093" cy="1625600"/>
          </a:xfrm>
          <a:prstGeom prst="rect">
            <a:avLst/>
          </a:prstGeom>
        </p:spPr>
        <p:txBody>
          <a:bodyPr lIns="130046" tIns="65023" rIns="130046" bIns="65023"/>
          <a:lstStyle>
            <a:lvl1pPr>
              <a:defRPr>
                <a:solidFill>
                  <a:schemeClr val="accent1"/>
                </a:solidFill>
              </a:defRPr>
            </a:lvl1pPr>
          </a:lstStyle>
          <a:p>
            <a:r>
              <a:rPr lang="en-US" dirty="0"/>
              <a:t>Click to edit Master title style</a:t>
            </a:r>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lvl1pPr>
              <a:defRPr>
                <a:solidFill>
                  <a:schemeClr val="bg1"/>
                </a:solidFill>
              </a:defRPr>
            </a:lvl1pPr>
          </a:lstStyle>
          <a:p>
            <a:fld id="{D97E9594-05F8-46F2-983B-40F676295A7F}" type="datetimeFigureOut">
              <a:rPr lang="en-US" smtClean="0"/>
              <a:pPr/>
              <a:t>3/2/2022</a:t>
            </a:fld>
            <a:endParaRPr lang="en-US" dirty="0"/>
          </a:p>
        </p:txBody>
      </p:sp>
      <p:sp>
        <p:nvSpPr>
          <p:cNvPr id="3" name="Content Placeholder 2"/>
          <p:cNvSpPr>
            <a:spLocks noGrp="1"/>
          </p:cNvSpPr>
          <p:nvPr>
            <p:ph idx="1"/>
          </p:nvPr>
        </p:nvSpPr>
        <p:spPr>
          <a:xfrm>
            <a:off x="2167466" y="2384214"/>
            <a:ext cx="8994987" cy="6328552"/>
          </a:xfrm>
          <a:prstGeom prst="rect">
            <a:avLst/>
          </a:prstGeom>
        </p:spPr>
        <p:txBody>
          <a:bodyPr lIns="130046" tIns="65023" rIns="130046" bIns="65023"/>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lvl1pPr>
              <a:defRPr>
                <a:solidFill>
                  <a:schemeClr val="accent2">
                    <a:lumMod val="75000"/>
                  </a:schemeClr>
                </a:solidFill>
              </a:defRPr>
            </a:lvl1pPr>
          </a:lstStyle>
          <a:p>
            <a:r>
              <a:rPr lang="en-US" dirty="0"/>
              <a:t>www.beter-samenwerken.net</a:t>
            </a:r>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lvl1pPr>
              <a:defRPr>
                <a:solidFill>
                  <a:schemeClr val="accent2">
                    <a:lumMod val="75000"/>
                  </a:schemeClr>
                </a:solidFill>
              </a:defRPr>
            </a:lvl1pPr>
          </a:lstStyle>
          <a:p>
            <a:fld id="{F12FC72C-A680-4C65-9A42-4575EF3838BA}" type="slidenum">
              <a:rPr lang="en-US" smtClean="0"/>
              <a:pPr/>
              <a:t>‹#›</a:t>
            </a:fld>
            <a:endParaRPr lang="en-US" dirty="0"/>
          </a:p>
        </p:txBody>
      </p:sp>
    </p:spTree>
    <p:extLst>
      <p:ext uri="{BB962C8B-B14F-4D97-AF65-F5344CB8AC3E}">
        <p14:creationId xmlns:p14="http://schemas.microsoft.com/office/powerpoint/2010/main" val="92144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46571-6B70-496E-AA89-17C366644954}"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285255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46571-6B70-496E-AA89-17C366644954}"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208931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46571-6B70-496E-AA89-17C366644954}"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279603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46571-6B70-496E-AA89-17C366644954}"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138696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46571-6B70-496E-AA89-17C366644954}"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136401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46571-6B70-496E-AA89-17C366644954}"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EED46-54CE-4BBA-9564-1FB9996C0B2D}" type="slidenum">
              <a:rPr lang="en-US" smtClean="0"/>
              <a:pPr/>
              <a:t>‹#›</a:t>
            </a:fld>
            <a:endParaRPr lang="en-US"/>
          </a:p>
        </p:txBody>
      </p:sp>
    </p:spTree>
    <p:extLst>
      <p:ext uri="{BB962C8B-B14F-4D97-AF65-F5344CB8AC3E}">
        <p14:creationId xmlns:p14="http://schemas.microsoft.com/office/powerpoint/2010/main" val="3644792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rot="10800000" flipH="1">
            <a:off x="-1" y="-79960"/>
            <a:ext cx="13004802" cy="9907349"/>
          </a:xfrm>
          <a:prstGeom prst="rect">
            <a:avLst/>
          </a:prstGeom>
          <a:solidFill>
            <a:srgbClr val="97CCDA"/>
          </a:solidFill>
          <a:ln w="3175">
            <a:miter lim="400000"/>
          </a:ln>
        </p:spPr>
        <p:txBody>
          <a:bodyPr lIns="38100" tIns="38100" rIns="38100" bIns="38100" anchor="ctr"/>
          <a:lstStyle/>
          <a:p>
            <a:pPr lvl="0" defTabSz="584200">
              <a:defRPr sz="2200"/>
            </a:pPr>
            <a:endParaRPr/>
          </a:p>
        </p:txBody>
      </p:sp>
      <p:sp>
        <p:nvSpPr>
          <p:cNvPr id="3" name="Shape 3"/>
          <p:cNvSpPr/>
          <p:nvPr/>
        </p:nvSpPr>
        <p:spPr>
          <a:xfrm>
            <a:off x="2065512" y="4413250"/>
            <a:ext cx="8873776" cy="927101"/>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6000">
                <a:solidFill>
                  <a:srgbClr val="FFFFFF"/>
                </a:solidFill>
                <a:latin typeface="Calibri"/>
                <a:ea typeface="Calibri"/>
                <a:cs typeface="Calibri"/>
                <a:sym typeface="Calibri"/>
              </a:defRPr>
            </a:lvl1pPr>
          </a:lstStyle>
          <a:p>
            <a:pPr lvl="0">
              <a:defRPr sz="1800">
                <a:solidFill>
                  <a:srgbClr val="000000"/>
                </a:solidFill>
              </a:defRPr>
            </a:pPr>
            <a:r>
              <a:rPr sz="6000">
                <a:solidFill>
                  <a:srgbClr val="FFFFFF"/>
                </a:solidFill>
              </a:rPr>
              <a:t>EINDE</a:t>
            </a:r>
          </a:p>
        </p:txBody>
      </p:sp>
      <p:pic>
        <p:nvPicPr>
          <p:cNvPr id="4" name="pasted-image.pdf"/>
          <p:cNvPicPr/>
          <p:nvPr/>
        </p:nvPicPr>
        <p:blipFill>
          <a:blip r:embed="rId5" cstate="print">
            <a:alphaModFix amt="50000"/>
          </a:blip>
          <a:stretch>
            <a:fillRect/>
          </a:stretch>
        </p:blipFill>
        <p:spPr>
          <a:xfrm>
            <a:off x="-2385649" y="-1670735"/>
            <a:ext cx="4862149" cy="4862149"/>
          </a:xfrm>
          <a:prstGeom prst="rect">
            <a:avLst/>
          </a:prstGeom>
          <a:ln w="3175">
            <a:miter lim="400000"/>
          </a:ln>
        </p:spPr>
      </p:pic>
      <p:pic>
        <p:nvPicPr>
          <p:cNvPr id="5" name="pasted-image.pdf"/>
          <p:cNvPicPr/>
          <p:nvPr/>
        </p:nvPicPr>
        <p:blipFill>
          <a:blip r:embed="rId5" cstate="print">
            <a:alphaModFix amt="50000"/>
          </a:blip>
          <a:stretch>
            <a:fillRect/>
          </a:stretch>
        </p:blipFill>
        <p:spPr>
          <a:xfrm>
            <a:off x="10568940" y="6607978"/>
            <a:ext cx="4862149" cy="4862149"/>
          </a:xfrm>
          <a:prstGeom prst="rect">
            <a:avLst/>
          </a:prstGeom>
          <a:ln w="3175">
            <a:miter lim="400000"/>
          </a:ln>
        </p:spPr>
      </p:pic>
      <p:sp>
        <p:nvSpPr>
          <p:cNvPr id="6" name="Shape 6"/>
          <p:cNvSpPr/>
          <p:nvPr/>
        </p:nvSpPr>
        <p:spPr>
          <a:xfrm rot="10800000" flipH="1">
            <a:off x="-1" y="9644899"/>
            <a:ext cx="13004802" cy="124968"/>
          </a:xfrm>
          <a:prstGeom prst="rect">
            <a:avLst/>
          </a:prstGeom>
          <a:solidFill>
            <a:srgbClr val="E88D44"/>
          </a:solidFill>
          <a:ln w="3175">
            <a:miter lim="400000"/>
          </a:ln>
        </p:spPr>
        <p:txBody>
          <a:bodyPr lIns="38100" tIns="38100" rIns="38100" bIns="38100" anchor="ctr"/>
          <a:lstStyle/>
          <a:p>
            <a:pPr lvl="0" defTabSz="584200">
              <a:defRPr sz="2200"/>
            </a:pPr>
            <a:endParaRPr/>
          </a:p>
        </p:txBody>
      </p:sp>
      <p:pic>
        <p:nvPicPr>
          <p:cNvPr id="7" name="pasted-image.pdf"/>
          <p:cNvPicPr/>
          <p:nvPr/>
        </p:nvPicPr>
        <p:blipFill>
          <a:blip r:embed="rId6" cstate="print"/>
          <a:stretch>
            <a:fillRect/>
          </a:stretch>
        </p:blipFill>
        <p:spPr>
          <a:xfrm>
            <a:off x="12062052" y="9100687"/>
            <a:ext cx="757619" cy="413002"/>
          </a:xfrm>
          <a:prstGeom prst="rect">
            <a:avLst/>
          </a:prstGeom>
          <a:ln w="3175">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spd="med"/>
  <p:hf hdr="0" ftr="0" dt="0"/>
  <p:txStyles>
    <p:titleStyle>
      <a:lvl1pPr algn="ctr" defTabSz="584200">
        <a:defRPr sz="7800">
          <a:latin typeface="+mn-lt"/>
          <a:ea typeface="+mn-ea"/>
          <a:cs typeface="+mn-cs"/>
          <a:sym typeface="Helvetica Light"/>
        </a:defRPr>
      </a:lvl1pPr>
      <a:lvl2pPr indent="228600" algn="ctr" defTabSz="584200">
        <a:defRPr sz="7800">
          <a:latin typeface="+mn-lt"/>
          <a:ea typeface="+mn-ea"/>
          <a:cs typeface="+mn-cs"/>
          <a:sym typeface="Helvetica Light"/>
        </a:defRPr>
      </a:lvl2pPr>
      <a:lvl3pPr indent="457200" algn="ctr" defTabSz="584200">
        <a:defRPr sz="7800">
          <a:latin typeface="+mn-lt"/>
          <a:ea typeface="+mn-ea"/>
          <a:cs typeface="+mn-cs"/>
          <a:sym typeface="Helvetica Light"/>
        </a:defRPr>
      </a:lvl3pPr>
      <a:lvl4pPr indent="685800" algn="ctr" defTabSz="584200">
        <a:defRPr sz="7800">
          <a:latin typeface="+mn-lt"/>
          <a:ea typeface="+mn-ea"/>
          <a:cs typeface="+mn-cs"/>
          <a:sym typeface="Helvetica Light"/>
        </a:defRPr>
      </a:lvl4pPr>
      <a:lvl5pPr indent="914400" algn="ctr" defTabSz="584200">
        <a:defRPr sz="7800">
          <a:latin typeface="+mn-lt"/>
          <a:ea typeface="+mn-ea"/>
          <a:cs typeface="+mn-cs"/>
          <a:sym typeface="Helvetica Light"/>
        </a:defRPr>
      </a:lvl5pPr>
      <a:lvl6pPr indent="1143000" algn="ctr" defTabSz="584200">
        <a:defRPr sz="7800">
          <a:latin typeface="+mn-lt"/>
          <a:ea typeface="+mn-ea"/>
          <a:cs typeface="+mn-cs"/>
          <a:sym typeface="Helvetica Light"/>
        </a:defRPr>
      </a:lvl6pPr>
      <a:lvl7pPr indent="1371600" algn="ctr" defTabSz="584200">
        <a:defRPr sz="7800">
          <a:latin typeface="+mn-lt"/>
          <a:ea typeface="+mn-ea"/>
          <a:cs typeface="+mn-cs"/>
          <a:sym typeface="Helvetica Light"/>
        </a:defRPr>
      </a:lvl7pPr>
      <a:lvl8pPr indent="1600200" algn="ctr" defTabSz="584200">
        <a:defRPr sz="7800">
          <a:latin typeface="+mn-lt"/>
          <a:ea typeface="+mn-ea"/>
          <a:cs typeface="+mn-cs"/>
          <a:sym typeface="Helvetica Light"/>
        </a:defRPr>
      </a:lvl8pPr>
      <a:lvl9pPr indent="1828800" algn="ctr" defTabSz="584200">
        <a:defRPr sz="7800">
          <a:latin typeface="+mn-lt"/>
          <a:ea typeface="+mn-ea"/>
          <a:cs typeface="+mn-cs"/>
          <a:sym typeface="Helvetica Light"/>
        </a:defRPr>
      </a:lvl9pPr>
    </p:titleStyle>
    <p:bodyStyle>
      <a:lvl1pPr marL="419805" indent="-419805" defTabSz="584200">
        <a:spcBef>
          <a:spcPts val="4200"/>
        </a:spcBef>
        <a:buSzPct val="75000"/>
        <a:buChar char="•"/>
        <a:defRPr sz="3400">
          <a:latin typeface="+mn-lt"/>
          <a:ea typeface="+mn-ea"/>
          <a:cs typeface="+mn-cs"/>
          <a:sym typeface="Helvetica Light"/>
        </a:defRPr>
      </a:lvl1pPr>
      <a:lvl2pPr marL="864305" indent="-419805" defTabSz="584200">
        <a:spcBef>
          <a:spcPts val="4200"/>
        </a:spcBef>
        <a:buSzPct val="75000"/>
        <a:buChar char="•"/>
        <a:defRPr sz="3400">
          <a:latin typeface="+mn-lt"/>
          <a:ea typeface="+mn-ea"/>
          <a:cs typeface="+mn-cs"/>
          <a:sym typeface="Helvetica Light"/>
        </a:defRPr>
      </a:lvl2pPr>
      <a:lvl3pPr marL="1308805" indent="-419805" defTabSz="584200">
        <a:spcBef>
          <a:spcPts val="4200"/>
        </a:spcBef>
        <a:buSzPct val="75000"/>
        <a:buChar char="•"/>
        <a:defRPr sz="3400">
          <a:latin typeface="+mn-lt"/>
          <a:ea typeface="+mn-ea"/>
          <a:cs typeface="+mn-cs"/>
          <a:sym typeface="Helvetica Light"/>
        </a:defRPr>
      </a:lvl3pPr>
      <a:lvl4pPr marL="1753305" indent="-419805" defTabSz="584200">
        <a:spcBef>
          <a:spcPts val="4200"/>
        </a:spcBef>
        <a:buSzPct val="75000"/>
        <a:buChar char="•"/>
        <a:defRPr sz="3400">
          <a:latin typeface="+mn-lt"/>
          <a:ea typeface="+mn-ea"/>
          <a:cs typeface="+mn-cs"/>
          <a:sym typeface="Helvetica Light"/>
        </a:defRPr>
      </a:lvl4pPr>
      <a:lvl5pPr marL="2197805" indent="-419805" defTabSz="584200">
        <a:spcBef>
          <a:spcPts val="4200"/>
        </a:spcBef>
        <a:buSzPct val="75000"/>
        <a:buChar char="•"/>
        <a:defRPr sz="3400">
          <a:latin typeface="+mn-lt"/>
          <a:ea typeface="+mn-ea"/>
          <a:cs typeface="+mn-cs"/>
          <a:sym typeface="Helvetica Light"/>
        </a:defRPr>
      </a:lvl5pPr>
      <a:lvl6pPr marL="2642305" indent="-419805" defTabSz="584200">
        <a:spcBef>
          <a:spcPts val="4200"/>
        </a:spcBef>
        <a:buSzPct val="75000"/>
        <a:buChar char="•"/>
        <a:defRPr sz="3400">
          <a:latin typeface="+mn-lt"/>
          <a:ea typeface="+mn-ea"/>
          <a:cs typeface="+mn-cs"/>
          <a:sym typeface="Helvetica Light"/>
        </a:defRPr>
      </a:lvl6pPr>
      <a:lvl7pPr marL="3086805" indent="-419805" defTabSz="584200">
        <a:spcBef>
          <a:spcPts val="4200"/>
        </a:spcBef>
        <a:buSzPct val="75000"/>
        <a:buChar char="•"/>
        <a:defRPr sz="3400">
          <a:latin typeface="+mn-lt"/>
          <a:ea typeface="+mn-ea"/>
          <a:cs typeface="+mn-cs"/>
          <a:sym typeface="Helvetica Light"/>
        </a:defRPr>
      </a:lvl7pPr>
      <a:lvl8pPr marL="3531305" indent="-419805" defTabSz="584200">
        <a:spcBef>
          <a:spcPts val="4200"/>
        </a:spcBef>
        <a:buSzPct val="75000"/>
        <a:buChar char="•"/>
        <a:defRPr sz="3400">
          <a:latin typeface="+mn-lt"/>
          <a:ea typeface="+mn-ea"/>
          <a:cs typeface="+mn-cs"/>
          <a:sym typeface="Helvetica Light"/>
        </a:defRPr>
      </a:lvl8pPr>
      <a:lvl9pPr marL="3975805" indent="-419805" defTabSz="584200">
        <a:spcBef>
          <a:spcPts val="4200"/>
        </a:spcBef>
        <a:buSzPct val="75000"/>
        <a:buChar char="•"/>
        <a:defRPr sz="3400">
          <a:latin typeface="+mn-lt"/>
          <a:ea typeface="+mn-ea"/>
          <a:cs typeface="+mn-cs"/>
          <a:sym typeface="Helvetica Light"/>
        </a:defRPr>
      </a:lvl9pPr>
    </p:bodyStyle>
    <p:otherStyle>
      <a:lvl1pPr algn="ctr" defTabSz="584200">
        <a:defRPr sz="1600">
          <a:solidFill>
            <a:schemeClr val="tx1"/>
          </a:solidFill>
          <a:latin typeface="+mn-lt"/>
          <a:ea typeface="+mn-ea"/>
          <a:cs typeface="+mn-cs"/>
          <a:sym typeface="Helvetica Light"/>
        </a:defRPr>
      </a:lvl1pPr>
      <a:lvl2pPr indent="228600" algn="ctr" defTabSz="584200">
        <a:defRPr sz="1600">
          <a:solidFill>
            <a:schemeClr val="tx1"/>
          </a:solidFill>
          <a:latin typeface="+mn-lt"/>
          <a:ea typeface="+mn-ea"/>
          <a:cs typeface="+mn-cs"/>
          <a:sym typeface="Helvetica Light"/>
        </a:defRPr>
      </a:lvl2pPr>
      <a:lvl3pPr indent="457200" algn="ctr" defTabSz="584200">
        <a:defRPr sz="1600">
          <a:solidFill>
            <a:schemeClr val="tx1"/>
          </a:solidFill>
          <a:latin typeface="+mn-lt"/>
          <a:ea typeface="+mn-ea"/>
          <a:cs typeface="+mn-cs"/>
          <a:sym typeface="Helvetica Light"/>
        </a:defRPr>
      </a:lvl3pPr>
      <a:lvl4pPr indent="685800" algn="ctr" defTabSz="584200">
        <a:defRPr sz="1600">
          <a:solidFill>
            <a:schemeClr val="tx1"/>
          </a:solidFill>
          <a:latin typeface="+mn-lt"/>
          <a:ea typeface="+mn-ea"/>
          <a:cs typeface="+mn-cs"/>
          <a:sym typeface="Helvetica Light"/>
        </a:defRPr>
      </a:lvl4pPr>
      <a:lvl5pPr indent="914400" algn="ctr" defTabSz="584200">
        <a:defRPr sz="1600">
          <a:solidFill>
            <a:schemeClr val="tx1"/>
          </a:solidFill>
          <a:latin typeface="+mn-lt"/>
          <a:ea typeface="+mn-ea"/>
          <a:cs typeface="+mn-cs"/>
          <a:sym typeface="Helvetica Light"/>
        </a:defRPr>
      </a:lvl5pPr>
      <a:lvl6pPr indent="1143000" algn="ctr" defTabSz="584200">
        <a:defRPr sz="1600">
          <a:solidFill>
            <a:schemeClr val="tx1"/>
          </a:solidFill>
          <a:latin typeface="+mn-lt"/>
          <a:ea typeface="+mn-ea"/>
          <a:cs typeface="+mn-cs"/>
          <a:sym typeface="Helvetica Light"/>
        </a:defRPr>
      </a:lvl6pPr>
      <a:lvl7pPr indent="1371600" algn="ctr" defTabSz="584200">
        <a:defRPr sz="1600">
          <a:solidFill>
            <a:schemeClr val="tx1"/>
          </a:solidFill>
          <a:latin typeface="+mn-lt"/>
          <a:ea typeface="+mn-ea"/>
          <a:cs typeface="+mn-cs"/>
          <a:sym typeface="Helvetica Light"/>
        </a:defRPr>
      </a:lvl7pPr>
      <a:lvl8pPr indent="1600200" algn="ctr" defTabSz="584200">
        <a:defRPr sz="1600">
          <a:solidFill>
            <a:schemeClr val="tx1"/>
          </a:solidFill>
          <a:latin typeface="+mn-lt"/>
          <a:ea typeface="+mn-ea"/>
          <a:cs typeface="+mn-cs"/>
          <a:sym typeface="Helvetica Light"/>
        </a:defRPr>
      </a:lvl8pPr>
      <a:lvl9pPr indent="1828800" algn="ctr" defTabSz="584200">
        <a:defRPr sz="16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D5946571-6B70-496E-AA89-17C366644954}" type="datetimeFigureOut">
              <a:rPr lang="en-US" smtClean="0"/>
              <a:pPr/>
              <a:t>3/2/2022</a:t>
            </a:fld>
            <a:endParaRPr lang="en-US"/>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1B7EED46-54CE-4BBA-9564-1FB9996C0B2D}" type="slidenum">
              <a:rPr lang="en-US" smtClean="0"/>
              <a:pPr/>
              <a:t>‹#›</a:t>
            </a:fld>
            <a:endParaRPr lang="en-US"/>
          </a:p>
        </p:txBody>
      </p:sp>
    </p:spTree>
    <p:extLst>
      <p:ext uri="{BB962C8B-B14F-4D97-AF65-F5344CB8AC3E}">
        <p14:creationId xmlns:p14="http://schemas.microsoft.com/office/powerpoint/2010/main" val="36075306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TY4LIKFHmU8?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TxYcBOZAW4o?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OTDU3kjSsTc?feature=oembed"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sted-image.pdf"/>
          <p:cNvPicPr/>
          <p:nvPr/>
        </p:nvPicPr>
        <p:blipFill>
          <a:blip r:embed="rId2" cstate="print"/>
          <a:stretch>
            <a:fillRect/>
          </a:stretch>
        </p:blipFill>
        <p:spPr>
          <a:xfrm>
            <a:off x="5323336" y="3358643"/>
            <a:ext cx="2358128" cy="1285495"/>
          </a:xfrm>
          <a:prstGeom prst="rect">
            <a:avLst/>
          </a:prstGeom>
          <a:ln w="3175">
            <a:miter lim="400000"/>
          </a:ln>
        </p:spPr>
      </p:pic>
      <p:sp>
        <p:nvSpPr>
          <p:cNvPr id="37" name="Shape 37"/>
          <p:cNvSpPr/>
          <p:nvPr/>
        </p:nvSpPr>
        <p:spPr>
          <a:xfrm>
            <a:off x="1239250" y="5934486"/>
            <a:ext cx="12884427" cy="430887"/>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600">
                <a:solidFill>
                  <a:srgbClr val="A6AAA9"/>
                </a:solidFill>
                <a:latin typeface="Calibri"/>
                <a:ea typeface="Calibri"/>
                <a:cs typeface="Calibri"/>
                <a:sym typeface="Calibri"/>
              </a:defRPr>
            </a:lvl1pPr>
          </a:lstStyle>
          <a:p>
            <a:pPr eaLnBrk="1" fontAlgn="auto" hangingPunct="1">
              <a:spcAft>
                <a:spcPts val="0"/>
              </a:spcAft>
              <a:buFont typeface="Arial" pitchFamily="34" charset="0"/>
              <a:buNone/>
              <a:defRPr/>
            </a:pPr>
            <a:endParaRPr lang="en-GB" sz="2800" dirty="0">
              <a:solidFill>
                <a:schemeClr val="tx1">
                  <a:lumMod val="65000"/>
                  <a:lumOff val="35000"/>
                </a:schemeClr>
              </a:solidFill>
            </a:endParaRPr>
          </a:p>
        </p:txBody>
      </p:sp>
      <p:sp>
        <p:nvSpPr>
          <p:cNvPr id="6" name="Shape 35"/>
          <p:cNvSpPr/>
          <p:nvPr/>
        </p:nvSpPr>
        <p:spPr>
          <a:xfrm>
            <a:off x="16640" y="4986166"/>
            <a:ext cx="12884427" cy="615553"/>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000" b="1">
                <a:solidFill>
                  <a:srgbClr val="53585F"/>
                </a:solidFill>
                <a:latin typeface="Calibri"/>
                <a:ea typeface="Calibri"/>
                <a:cs typeface="Calibri"/>
                <a:sym typeface="Calibri"/>
              </a:defRPr>
            </a:lvl1pPr>
          </a:lstStyle>
          <a:p>
            <a:pPr>
              <a:defRPr sz="1800" b="0">
                <a:solidFill>
                  <a:srgbClr val="000000"/>
                </a:solidFill>
              </a:defRPr>
            </a:pPr>
            <a:r>
              <a:rPr lang="en-GB" sz="4000" dirty="0">
                <a:solidFill>
                  <a:schemeClr val="tx1"/>
                </a:solidFill>
                <a:latin typeface="Calibri" pitchFamily="34" charset="0"/>
                <a:cs typeface="Calibri" pitchFamily="34" charset="0"/>
                <a:sym typeface="Helvetica Light"/>
              </a:rPr>
              <a:t>Collaborative Risk Management</a:t>
            </a:r>
          </a:p>
        </p:txBody>
      </p:sp>
      <p:sp>
        <p:nvSpPr>
          <p:cNvPr id="7" name="Shape 37"/>
          <p:cNvSpPr/>
          <p:nvPr/>
        </p:nvSpPr>
        <p:spPr>
          <a:xfrm>
            <a:off x="16638" y="6393638"/>
            <a:ext cx="12884427" cy="430887"/>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600">
                <a:solidFill>
                  <a:srgbClr val="A6AAA9"/>
                </a:solidFill>
                <a:latin typeface="Calibri"/>
                <a:ea typeface="Calibri"/>
                <a:cs typeface="Calibri"/>
                <a:sym typeface="Calibri"/>
              </a:defRPr>
            </a:lvl1pPr>
          </a:lstStyle>
          <a:p>
            <a:pPr eaLnBrk="1" fontAlgn="auto" hangingPunct="1">
              <a:spcAft>
                <a:spcPts val="0"/>
              </a:spcAft>
              <a:buFont typeface="Arial" pitchFamily="34" charset="0"/>
              <a:buNone/>
              <a:defRPr/>
            </a:pPr>
            <a:endParaRPr lang="en-GB" sz="2800" i="1" dirty="0">
              <a:solidFill>
                <a:schemeClr val="bg1">
                  <a:lumMod val="65000"/>
                </a:schemeClr>
              </a:solidFill>
            </a:endParaRPr>
          </a:p>
        </p:txBody>
      </p:sp>
    </p:spTree>
    <p:extLst>
      <p:ext uri="{BB962C8B-B14F-4D97-AF65-F5344CB8AC3E}">
        <p14:creationId xmlns:p14="http://schemas.microsoft.com/office/powerpoint/2010/main" val="113993884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1. Risico’s </a:t>
            </a:r>
            <a:r>
              <a:rPr lang="en-US" dirty="0" err="1"/>
              <a:t>identificeren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4" name="Onlinemedia 3" title="Risico's brainstormen in RISKID (1/4)">
            <a:hlinkClick r:id="" action="ppaction://media"/>
            <a:extLst>
              <a:ext uri="{FF2B5EF4-FFF2-40B4-BE49-F238E27FC236}">
                <a16:creationId xmlns:a16="http://schemas.microsoft.com/office/drawing/2014/main" id="{1BAB6472-3B4D-480B-ACEB-B625F07FB8F8}"/>
              </a:ext>
            </a:extLst>
          </p:cNvPr>
          <p:cNvPicPr>
            <a:picLocks noRot="1" noChangeAspect="1"/>
          </p:cNvPicPr>
          <p:nvPr>
            <a:videoFile r:link="rId1"/>
          </p:nvPr>
        </p:nvPicPr>
        <p:blipFill>
          <a:blip r:embed="rId4"/>
          <a:stretch>
            <a:fillRect/>
          </a:stretch>
        </p:blipFill>
        <p:spPr>
          <a:xfrm>
            <a:off x="0" y="1219200"/>
            <a:ext cx="13004800" cy="7315200"/>
          </a:xfrm>
          <a:prstGeom prst="rect">
            <a:avLst/>
          </a:prstGeom>
        </p:spPr>
      </p:pic>
    </p:spTree>
    <p:extLst>
      <p:ext uri="{BB962C8B-B14F-4D97-AF65-F5344CB8AC3E}">
        <p14:creationId xmlns:p14="http://schemas.microsoft.com/office/powerpoint/2010/main" val="787227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1. Risico’s </a:t>
            </a:r>
            <a:r>
              <a:rPr lang="en-US" dirty="0" err="1"/>
              <a:t>toevoegen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4" name="Afbeelding 3">
            <a:extLst>
              <a:ext uri="{FF2B5EF4-FFF2-40B4-BE49-F238E27FC236}">
                <a16:creationId xmlns:a16="http://schemas.microsoft.com/office/drawing/2014/main" id="{E78C717E-DEFA-4420-81AF-32646DF848A3}"/>
              </a:ext>
            </a:extLst>
          </p:cNvPr>
          <p:cNvPicPr>
            <a:picLocks noChangeAspect="1"/>
          </p:cNvPicPr>
          <p:nvPr/>
        </p:nvPicPr>
        <p:blipFill>
          <a:blip r:embed="rId3"/>
          <a:stretch>
            <a:fillRect/>
          </a:stretch>
        </p:blipFill>
        <p:spPr>
          <a:xfrm>
            <a:off x="0" y="1765915"/>
            <a:ext cx="13004800" cy="6221770"/>
          </a:xfrm>
          <a:prstGeom prst="rect">
            <a:avLst/>
          </a:prstGeom>
        </p:spPr>
      </p:pic>
      <p:pic>
        <p:nvPicPr>
          <p:cNvPr id="7" name="Afbeelding 6">
            <a:extLst>
              <a:ext uri="{FF2B5EF4-FFF2-40B4-BE49-F238E27FC236}">
                <a16:creationId xmlns:a16="http://schemas.microsoft.com/office/drawing/2014/main" id="{1266D61C-A6A7-4A87-A339-1C3CCC1450B8}"/>
              </a:ext>
            </a:extLst>
          </p:cNvPr>
          <p:cNvPicPr>
            <a:picLocks noChangeAspect="1"/>
          </p:cNvPicPr>
          <p:nvPr/>
        </p:nvPicPr>
        <p:blipFill rotWithShape="1">
          <a:blip r:embed="rId3"/>
          <a:srcRect l="3774" t="9876" r="85037" b="67080"/>
          <a:stretch/>
        </p:blipFill>
        <p:spPr>
          <a:xfrm>
            <a:off x="562540" y="1906870"/>
            <a:ext cx="2598042" cy="256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Afbeelding 4">
            <a:extLst>
              <a:ext uri="{FF2B5EF4-FFF2-40B4-BE49-F238E27FC236}">
                <a16:creationId xmlns:a16="http://schemas.microsoft.com/office/drawing/2014/main" id="{2591A23D-DC27-4618-AA51-A4902C129868}"/>
              </a:ext>
            </a:extLst>
          </p:cNvPr>
          <p:cNvPicPr>
            <a:picLocks noChangeAspect="1"/>
          </p:cNvPicPr>
          <p:nvPr/>
        </p:nvPicPr>
        <p:blipFill>
          <a:blip r:embed="rId4"/>
          <a:stretch>
            <a:fillRect/>
          </a:stretch>
        </p:blipFill>
        <p:spPr>
          <a:xfrm>
            <a:off x="3723122" y="2157325"/>
            <a:ext cx="7168000" cy="543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52957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2. Risico’s </a:t>
            </a:r>
            <a:r>
              <a:rPr lang="en-US" dirty="0" err="1"/>
              <a:t>beoordelen</a:t>
            </a:r>
            <a:r>
              <a:rPr lang="en-US" dirty="0"/>
              <a:t> op </a:t>
            </a:r>
            <a:r>
              <a:rPr lang="en-US" dirty="0" err="1"/>
              <a:t>kans</a:t>
            </a:r>
            <a:r>
              <a:rPr lang="en-US" dirty="0"/>
              <a:t> </a:t>
            </a:r>
            <a:r>
              <a:rPr lang="en-US" dirty="0" err="1"/>
              <a:t>en</a:t>
            </a:r>
            <a:r>
              <a:rPr lang="en-US" dirty="0"/>
              <a:t> impact</a:t>
            </a:r>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2" name="Onlinemedia 1" title="Risico's beoordelen in RISKID (2/4)">
            <a:hlinkClick r:id="" action="ppaction://media"/>
            <a:extLst>
              <a:ext uri="{FF2B5EF4-FFF2-40B4-BE49-F238E27FC236}">
                <a16:creationId xmlns:a16="http://schemas.microsoft.com/office/drawing/2014/main" id="{B25629FE-EA5A-4A2B-A6EA-683ADB1A44F4}"/>
              </a:ext>
            </a:extLst>
          </p:cNvPr>
          <p:cNvPicPr>
            <a:picLocks noRot="1" noChangeAspect="1"/>
          </p:cNvPicPr>
          <p:nvPr>
            <a:videoFile r:link="rId1"/>
          </p:nvPr>
        </p:nvPicPr>
        <p:blipFill>
          <a:blip r:embed="rId4"/>
          <a:stretch>
            <a:fillRect/>
          </a:stretch>
        </p:blipFill>
        <p:spPr>
          <a:xfrm>
            <a:off x="0" y="1219200"/>
            <a:ext cx="13004800" cy="7315200"/>
          </a:xfrm>
          <a:prstGeom prst="rect">
            <a:avLst/>
          </a:prstGeom>
        </p:spPr>
      </p:pic>
    </p:spTree>
    <p:extLst>
      <p:ext uri="{BB962C8B-B14F-4D97-AF65-F5344CB8AC3E}">
        <p14:creationId xmlns:p14="http://schemas.microsoft.com/office/powerpoint/2010/main" val="1600687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2. Risico’s </a:t>
            </a:r>
            <a:r>
              <a:rPr lang="en-US" dirty="0" err="1"/>
              <a:t>scoren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2" name="Afbeelding 1">
            <a:extLst>
              <a:ext uri="{FF2B5EF4-FFF2-40B4-BE49-F238E27FC236}">
                <a16:creationId xmlns:a16="http://schemas.microsoft.com/office/drawing/2014/main" id="{6DA18B99-A2F5-48CE-8D00-5C544E5851ED}"/>
              </a:ext>
            </a:extLst>
          </p:cNvPr>
          <p:cNvPicPr>
            <a:picLocks noChangeAspect="1"/>
          </p:cNvPicPr>
          <p:nvPr/>
        </p:nvPicPr>
        <p:blipFill>
          <a:blip r:embed="rId3"/>
          <a:stretch>
            <a:fillRect/>
          </a:stretch>
        </p:blipFill>
        <p:spPr>
          <a:xfrm>
            <a:off x="0" y="1805093"/>
            <a:ext cx="13004800" cy="6143414"/>
          </a:xfrm>
          <a:prstGeom prst="rect">
            <a:avLst/>
          </a:prstGeom>
        </p:spPr>
      </p:pic>
      <p:pic>
        <p:nvPicPr>
          <p:cNvPr id="7" name="Afbeelding 6">
            <a:extLst>
              <a:ext uri="{FF2B5EF4-FFF2-40B4-BE49-F238E27FC236}">
                <a16:creationId xmlns:a16="http://schemas.microsoft.com/office/drawing/2014/main" id="{88F4CB51-4590-4BEB-A270-7DA2BABE5A16}"/>
              </a:ext>
            </a:extLst>
          </p:cNvPr>
          <p:cNvPicPr>
            <a:picLocks noChangeAspect="1"/>
          </p:cNvPicPr>
          <p:nvPr/>
        </p:nvPicPr>
        <p:blipFill rotWithShape="1">
          <a:blip r:embed="rId3"/>
          <a:srcRect l="91351" t="85016" r="774" b="-19"/>
          <a:stretch/>
        </p:blipFill>
        <p:spPr>
          <a:xfrm>
            <a:off x="10875900" y="6003325"/>
            <a:ext cx="2048000" cy="1843200"/>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fbeelding 4">
            <a:extLst>
              <a:ext uri="{FF2B5EF4-FFF2-40B4-BE49-F238E27FC236}">
                <a16:creationId xmlns:a16="http://schemas.microsoft.com/office/drawing/2014/main" id="{AB392F49-E0D0-49FC-AF22-0383F191C9A9}"/>
              </a:ext>
            </a:extLst>
          </p:cNvPr>
          <p:cNvPicPr>
            <a:picLocks noChangeAspect="1"/>
          </p:cNvPicPr>
          <p:nvPr/>
        </p:nvPicPr>
        <p:blipFill>
          <a:blip r:embed="rId4"/>
          <a:stretch>
            <a:fillRect/>
          </a:stretch>
        </p:blipFill>
        <p:spPr>
          <a:xfrm>
            <a:off x="6297578" y="4569566"/>
            <a:ext cx="4020999" cy="1994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6216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3. Risico’s </a:t>
            </a:r>
            <a:r>
              <a:rPr lang="en-US" dirty="0" err="1"/>
              <a:t>bespreken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4" name="Onlinemedia 3" title="Risico's bespreken in RISKID (3/4)">
            <a:hlinkClick r:id="" action="ppaction://media"/>
            <a:extLst>
              <a:ext uri="{FF2B5EF4-FFF2-40B4-BE49-F238E27FC236}">
                <a16:creationId xmlns:a16="http://schemas.microsoft.com/office/drawing/2014/main" id="{70AD37D0-0B65-4201-A8E9-E46917F01D09}"/>
              </a:ext>
            </a:extLst>
          </p:cNvPr>
          <p:cNvPicPr>
            <a:picLocks noRot="1" noChangeAspect="1"/>
          </p:cNvPicPr>
          <p:nvPr>
            <a:videoFile r:link="rId1"/>
          </p:nvPr>
        </p:nvPicPr>
        <p:blipFill>
          <a:blip r:embed="rId4"/>
          <a:stretch>
            <a:fillRect/>
          </a:stretch>
        </p:blipFill>
        <p:spPr>
          <a:xfrm>
            <a:off x="0" y="1219200"/>
            <a:ext cx="13004800" cy="7315200"/>
          </a:xfrm>
          <a:prstGeom prst="rect">
            <a:avLst/>
          </a:prstGeom>
        </p:spPr>
      </p:pic>
    </p:spTree>
    <p:extLst>
      <p:ext uri="{BB962C8B-B14F-4D97-AF65-F5344CB8AC3E}">
        <p14:creationId xmlns:p14="http://schemas.microsoft.com/office/powerpoint/2010/main" val="336679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3. Risico’s </a:t>
            </a:r>
            <a:r>
              <a:rPr lang="en-US" dirty="0" err="1"/>
              <a:t>bespreken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4" name="Afbeelding 3">
            <a:extLst>
              <a:ext uri="{FF2B5EF4-FFF2-40B4-BE49-F238E27FC236}">
                <a16:creationId xmlns:a16="http://schemas.microsoft.com/office/drawing/2014/main" id="{6E4F6BB7-8D3E-4474-B652-F4A656BA700A}"/>
              </a:ext>
            </a:extLst>
          </p:cNvPr>
          <p:cNvPicPr>
            <a:picLocks noChangeAspect="1"/>
          </p:cNvPicPr>
          <p:nvPr/>
        </p:nvPicPr>
        <p:blipFill>
          <a:blip r:embed="rId3"/>
          <a:stretch>
            <a:fillRect/>
          </a:stretch>
        </p:blipFill>
        <p:spPr>
          <a:xfrm>
            <a:off x="0" y="2038774"/>
            <a:ext cx="13004800" cy="5676053"/>
          </a:xfrm>
          <a:prstGeom prst="rect">
            <a:avLst/>
          </a:prstGeom>
        </p:spPr>
      </p:pic>
      <p:pic>
        <p:nvPicPr>
          <p:cNvPr id="7" name="Afbeelding 6">
            <a:extLst>
              <a:ext uri="{FF2B5EF4-FFF2-40B4-BE49-F238E27FC236}">
                <a16:creationId xmlns:a16="http://schemas.microsoft.com/office/drawing/2014/main" id="{C9A3499C-1FB3-48FE-997C-130402AB5A65}"/>
              </a:ext>
            </a:extLst>
          </p:cNvPr>
          <p:cNvPicPr>
            <a:picLocks noChangeAspect="1"/>
          </p:cNvPicPr>
          <p:nvPr/>
        </p:nvPicPr>
        <p:blipFill rotWithShape="1">
          <a:blip r:embed="rId3"/>
          <a:srcRect l="56052" t="13358" r="35215" b="67119"/>
          <a:stretch/>
        </p:blipFill>
        <p:spPr>
          <a:xfrm>
            <a:off x="6912045" y="2693500"/>
            <a:ext cx="1994155" cy="1945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Afbeelding 7">
            <a:extLst>
              <a:ext uri="{FF2B5EF4-FFF2-40B4-BE49-F238E27FC236}">
                <a16:creationId xmlns:a16="http://schemas.microsoft.com/office/drawing/2014/main" id="{E9BB9772-128D-49CB-AD48-76816F917E8B}"/>
              </a:ext>
            </a:extLst>
          </p:cNvPr>
          <p:cNvPicPr>
            <a:picLocks noChangeAspect="1"/>
          </p:cNvPicPr>
          <p:nvPr/>
        </p:nvPicPr>
        <p:blipFill rotWithShape="1">
          <a:blip r:embed="rId3"/>
          <a:srcRect l="87116" t="13360" r="775" b="58501"/>
          <a:stretch/>
        </p:blipFill>
        <p:spPr>
          <a:xfrm>
            <a:off x="10852172" y="2693499"/>
            <a:ext cx="2152629" cy="2183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84171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4. </a:t>
            </a:r>
            <a:r>
              <a:rPr lang="en-US" dirty="0" err="1"/>
              <a:t>Bepalen</a:t>
            </a:r>
            <a:r>
              <a:rPr lang="en-US" dirty="0"/>
              <a:t> </a:t>
            </a:r>
            <a:r>
              <a:rPr lang="en-US" dirty="0" err="1"/>
              <a:t>beheersmaatregelen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latinLnBrk="1" hangingPunct="0"/>
            <a:endParaRPr lang="en-US" sz="3413" dirty="0">
              <a:solidFill>
                <a:srgbClr val="000000"/>
              </a:solidFill>
              <a:latin typeface="Calibri" pitchFamily="34" charset="0"/>
              <a:cs typeface="Calibri" pitchFamily="34" charset="0"/>
            </a:endParaRPr>
          </a:p>
        </p:txBody>
      </p:sp>
      <p:pic>
        <p:nvPicPr>
          <p:cNvPr id="2" name="Afbeelding 1">
            <a:extLst>
              <a:ext uri="{FF2B5EF4-FFF2-40B4-BE49-F238E27FC236}">
                <a16:creationId xmlns:a16="http://schemas.microsoft.com/office/drawing/2014/main" id="{F6B3FAA2-94FC-48C9-9148-53F9170261DF}"/>
              </a:ext>
            </a:extLst>
          </p:cNvPr>
          <p:cNvPicPr>
            <a:picLocks noChangeAspect="1"/>
          </p:cNvPicPr>
          <p:nvPr/>
        </p:nvPicPr>
        <p:blipFill>
          <a:blip r:embed="rId3"/>
          <a:stretch>
            <a:fillRect/>
          </a:stretch>
        </p:blipFill>
        <p:spPr>
          <a:xfrm>
            <a:off x="0" y="2045547"/>
            <a:ext cx="13004800" cy="5662507"/>
          </a:xfrm>
          <a:prstGeom prst="rect">
            <a:avLst/>
          </a:prstGeom>
        </p:spPr>
      </p:pic>
      <p:pic>
        <p:nvPicPr>
          <p:cNvPr id="7" name="Afbeelding 6">
            <a:extLst>
              <a:ext uri="{FF2B5EF4-FFF2-40B4-BE49-F238E27FC236}">
                <a16:creationId xmlns:a16="http://schemas.microsoft.com/office/drawing/2014/main" id="{C8F47860-0EFF-4F90-A5E7-C95E551F8A68}"/>
              </a:ext>
            </a:extLst>
          </p:cNvPr>
          <p:cNvPicPr>
            <a:picLocks noChangeAspect="1"/>
          </p:cNvPicPr>
          <p:nvPr/>
        </p:nvPicPr>
        <p:blipFill rotWithShape="1">
          <a:blip r:embed="rId3"/>
          <a:srcRect l="79820" t="19117" r="226" b="38338"/>
          <a:stretch/>
        </p:blipFill>
        <p:spPr>
          <a:xfrm>
            <a:off x="8849798" y="2404533"/>
            <a:ext cx="4155002" cy="3857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41400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5. </a:t>
            </a:r>
            <a:r>
              <a:rPr lang="en-US" dirty="0" err="1"/>
              <a:t>Updaten</a:t>
            </a:r>
            <a:r>
              <a:rPr lang="en-US" dirty="0"/>
              <a:t> </a:t>
            </a:r>
            <a:r>
              <a:rPr lang="en-US" dirty="0" err="1"/>
              <a:t>en</a:t>
            </a:r>
            <a:r>
              <a:rPr lang="en-US" dirty="0"/>
              <a:t> </a:t>
            </a:r>
            <a:r>
              <a:rPr lang="en-US" dirty="0" err="1"/>
              <a:t>monitoren</a:t>
            </a:r>
            <a:endParaRPr lang="en-US" dirty="0"/>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rtl="0" latinLnBrk="1" hangingPunct="0"/>
            <a:endParaRPr lang="en-US" sz="3413" kern="1200" dirty="0">
              <a:solidFill>
                <a:srgbClr val="000000"/>
              </a:solidFill>
              <a:cs typeface="Calibri" pitchFamily="34" charset="0"/>
            </a:endParaRPr>
          </a:p>
        </p:txBody>
      </p:sp>
      <p:pic>
        <p:nvPicPr>
          <p:cNvPr id="2" name="Afbeelding 1"/>
          <p:cNvPicPr>
            <a:picLocks noChangeAspect="1"/>
          </p:cNvPicPr>
          <p:nvPr/>
        </p:nvPicPr>
        <p:blipFill>
          <a:blip r:embed="rId3"/>
          <a:stretch>
            <a:fillRect/>
          </a:stretch>
        </p:blipFill>
        <p:spPr>
          <a:xfrm>
            <a:off x="143924" y="4113091"/>
            <a:ext cx="11755976" cy="5538371"/>
          </a:xfrm>
          <a:prstGeom prst="rect">
            <a:avLst/>
          </a:prstGeom>
        </p:spPr>
      </p:pic>
      <p:sp>
        <p:nvSpPr>
          <p:cNvPr id="4" name="Rechthoek 3">
            <a:extLst>
              <a:ext uri="{FF2B5EF4-FFF2-40B4-BE49-F238E27FC236}">
                <a16:creationId xmlns:a16="http://schemas.microsoft.com/office/drawing/2014/main" id="{5F0F0E09-86B4-46F2-9963-D8FF79E22966}"/>
              </a:ext>
            </a:extLst>
          </p:cNvPr>
          <p:cNvSpPr/>
          <p:nvPr/>
        </p:nvSpPr>
        <p:spPr>
          <a:xfrm>
            <a:off x="143924" y="1241536"/>
            <a:ext cx="11755976" cy="2829493"/>
          </a:xfrm>
          <a:prstGeom prst="rect">
            <a:avLst/>
          </a:prstGeom>
        </p:spPr>
        <p:txBody>
          <a:bodyPr wrap="square">
            <a:spAutoFit/>
          </a:bodyPr>
          <a:lstStyle/>
          <a:p>
            <a:pPr marL="342900" lvl="0" indent="-342900" algn="l">
              <a:lnSpc>
                <a:spcPct val="107000"/>
              </a:lnSpc>
              <a:spcAft>
                <a:spcPts val="0"/>
              </a:spcAft>
              <a:buFont typeface="+mj-lt"/>
              <a:buAutoNum type="arabicParenR"/>
            </a:pPr>
            <a:r>
              <a:rPr lang="nl-NL" sz="2000" dirty="0">
                <a:latin typeface="Calibri" panose="020F0502020204030204" pitchFamily="34" charset="0"/>
                <a:ea typeface="Calibri" panose="020F0502020204030204" pitchFamily="34" charset="0"/>
                <a:cs typeface="Times New Roman" panose="02020603050405020304" pitchFamily="18" charset="0"/>
              </a:rPr>
              <a:t>Projectdashboard biedt de projectmanager een duidelijk overzicht van geaggregeerde risicogegevens.</a:t>
            </a:r>
          </a:p>
          <a:p>
            <a:pPr marL="742950" lvl="1" indent="-285750" algn="l">
              <a:lnSpc>
                <a:spcPct val="107000"/>
              </a:lnSpc>
              <a:spcAft>
                <a:spcPts val="0"/>
              </a:spcAft>
              <a:buFont typeface="+mj-lt"/>
              <a:buAutoNum type="alphaLcParenR"/>
            </a:pPr>
            <a:r>
              <a:rPr lang="nl-NL" sz="2000" dirty="0">
                <a:latin typeface="Calibri" panose="020F0502020204030204" pitchFamily="34" charset="0"/>
                <a:ea typeface="Calibri" panose="020F0502020204030204" pitchFamily="34" charset="0"/>
                <a:cs typeface="Times New Roman" panose="02020603050405020304" pitchFamily="18" charset="0"/>
              </a:rPr>
              <a:t>Risico scores: direct zien hoeveel kritische risico's er zijn.</a:t>
            </a:r>
          </a:p>
          <a:p>
            <a:pPr marL="742950" lvl="1" indent="-285750" algn="l">
              <a:lnSpc>
                <a:spcPct val="107000"/>
              </a:lnSpc>
              <a:spcAft>
                <a:spcPts val="0"/>
              </a:spcAft>
              <a:buFont typeface="+mj-lt"/>
              <a:buAutoNum type="alphaLcParenR"/>
            </a:pPr>
            <a:r>
              <a:rPr lang="nl-NL" sz="2000" dirty="0">
                <a:latin typeface="Calibri" panose="020F0502020204030204" pitchFamily="34" charset="0"/>
                <a:ea typeface="Calibri" panose="020F0502020204030204" pitchFamily="34" charset="0"/>
                <a:cs typeface="Times New Roman" panose="02020603050405020304" pitchFamily="18" charset="0"/>
              </a:rPr>
              <a:t>Maatregelen: direct zien hoeveel maatregelen over deadline of bijna over deadline zijn.</a:t>
            </a:r>
          </a:p>
          <a:p>
            <a:pPr marL="742950" lvl="1" indent="-285750" algn="l">
              <a:lnSpc>
                <a:spcPct val="107000"/>
              </a:lnSpc>
              <a:spcAft>
                <a:spcPts val="0"/>
              </a:spcAft>
              <a:buFont typeface="+mj-lt"/>
              <a:buAutoNum type="alphaLcParenR"/>
            </a:pPr>
            <a:r>
              <a:rPr lang="nl-NL" sz="2000" dirty="0">
                <a:latin typeface="Calibri" panose="020F0502020204030204" pitchFamily="34" charset="0"/>
                <a:ea typeface="Calibri" panose="020F0502020204030204" pitchFamily="34" charset="0"/>
                <a:cs typeface="Times New Roman" panose="02020603050405020304" pitchFamily="18" charset="0"/>
              </a:rPr>
              <a:t>Top 10 risico’s: belangrijkste risicogegevens over de top 10 risico's.</a:t>
            </a:r>
          </a:p>
          <a:p>
            <a:pPr marL="342900" lvl="0" indent="-342900" algn="l">
              <a:lnSpc>
                <a:spcPct val="107000"/>
              </a:lnSpc>
              <a:spcAft>
                <a:spcPts val="800"/>
              </a:spcAft>
              <a:buFont typeface="+mj-lt"/>
              <a:buAutoNum type="arabicParenR"/>
            </a:pPr>
            <a:r>
              <a:rPr lang="nl-NL" sz="2000" dirty="0">
                <a:latin typeface="Calibri" panose="020F0502020204030204" pitchFamily="34" charset="0"/>
                <a:ea typeface="Calibri" panose="020F0502020204030204" pitchFamily="34" charset="0"/>
                <a:cs typeface="Times New Roman" panose="02020603050405020304" pitchFamily="18" charset="0"/>
              </a:rPr>
              <a:t>RISKID dashboard </a:t>
            </a:r>
            <a:r>
              <a:rPr lang="nl-NL" sz="2000" dirty="0" err="1">
                <a:latin typeface="Calibri" panose="020F0502020204030204" pitchFamily="34" charset="0"/>
                <a:ea typeface="Calibri" panose="020F0502020204030204" pitchFamily="34" charset="0"/>
                <a:cs typeface="Times New Roman" panose="02020603050405020304" pitchFamily="18" charset="0"/>
              </a:rPr>
              <a:t>widgets</a:t>
            </a:r>
            <a:r>
              <a:rPr lang="nl-NL" sz="2000" dirty="0">
                <a:latin typeface="Calibri" panose="020F0502020204030204" pitchFamily="34" charset="0"/>
                <a:ea typeface="Calibri" panose="020F0502020204030204" pitchFamily="34" charset="0"/>
                <a:cs typeface="Times New Roman" panose="02020603050405020304" pitchFamily="18" charset="0"/>
              </a:rPr>
              <a:t> kunnen worden aangeklikt, zodat u naar specifieke risicodetails kunt gaan wanneer u maar wilt. Bijv. klik op het rode gedeelte in het Maatregelen cirkeldiagram en zoom direct in op de maatregelen die over deadline zijn met de verantwoordelijke actiehouders.</a:t>
            </a:r>
          </a:p>
          <a:p>
            <a:pPr lvl="0" algn="l">
              <a:lnSpc>
                <a:spcPct val="107000"/>
              </a:lnSpc>
              <a:spcAft>
                <a:spcPts val="800"/>
              </a:spcAft>
            </a:pPr>
            <a:r>
              <a:rPr lang="nl-NL"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-&gt; Triggers voor hoger management om beslissingen te nemen en actie te ondernemen.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964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lvl="0"/>
            <a:r>
              <a:rPr lang="en-US" dirty="0" err="1"/>
              <a:t>Gezamenlijke</a:t>
            </a:r>
            <a:r>
              <a:rPr lang="en-US" dirty="0"/>
              <a:t> </a:t>
            </a:r>
            <a:r>
              <a:rPr lang="en-US" dirty="0" err="1"/>
              <a:t>risicosessies</a:t>
            </a:r>
            <a:endParaRPr lang="en-US" dirty="0"/>
          </a:p>
          <a:p>
            <a:pPr lvl="0"/>
            <a:r>
              <a:rPr lang="en-US" dirty="0" err="1"/>
              <a:t>Interactieve</a:t>
            </a:r>
            <a:r>
              <a:rPr lang="en-US" dirty="0"/>
              <a:t> dashboards</a:t>
            </a:r>
          </a:p>
          <a:p>
            <a:pPr lvl="0"/>
            <a:r>
              <a:rPr lang="en-US" dirty="0" err="1"/>
              <a:t>Nauwkeurige</a:t>
            </a:r>
            <a:r>
              <a:rPr lang="en-US" dirty="0"/>
              <a:t> </a:t>
            </a:r>
            <a:r>
              <a:rPr lang="en-US" dirty="0" err="1"/>
              <a:t>risicoregister</a:t>
            </a:r>
            <a:r>
              <a:rPr lang="en-US" dirty="0"/>
              <a:t> en </a:t>
            </a:r>
            <a:r>
              <a:rPr lang="en-US" dirty="0" err="1"/>
              <a:t>risicomatrix</a:t>
            </a:r>
            <a:endParaRPr lang="en-US" dirty="0"/>
          </a:p>
          <a:p>
            <a:pPr lvl="0"/>
            <a:r>
              <a:rPr lang="en-US" dirty="0"/>
              <a:t>Monitoring in de </a:t>
            </a:r>
            <a:r>
              <a:rPr lang="en-US" dirty="0" err="1"/>
              <a:t>tijd</a:t>
            </a:r>
            <a:r>
              <a:rPr lang="en-US" dirty="0"/>
              <a:t> en </a:t>
            </a:r>
            <a:r>
              <a:rPr lang="en-US" dirty="0" err="1"/>
              <a:t>automatische</a:t>
            </a:r>
            <a:r>
              <a:rPr lang="en-US" dirty="0"/>
              <a:t> alerts </a:t>
            </a:r>
          </a:p>
          <a:p>
            <a:pPr lvl="0"/>
            <a:r>
              <a:rPr lang="en-US" dirty="0"/>
              <a:t>Risk response planning</a:t>
            </a:r>
          </a:p>
          <a:p>
            <a:pPr lvl="0"/>
            <a:r>
              <a:rPr lang="en-US" dirty="0" err="1"/>
              <a:t>Flexibele</a:t>
            </a:r>
            <a:r>
              <a:rPr lang="en-US" dirty="0"/>
              <a:t> rapportage</a:t>
            </a:r>
          </a:p>
        </p:txBody>
      </p:sp>
      <p:sp>
        <p:nvSpPr>
          <p:cNvPr id="3" name="Tijdelijke aanduiding voor tekst 2"/>
          <p:cNvSpPr>
            <a:spLocks noGrp="1"/>
          </p:cNvSpPr>
          <p:nvPr>
            <p:ph type="body" sz="quarter" idx="11"/>
          </p:nvPr>
        </p:nvSpPr>
        <p:spPr/>
        <p:txBody>
          <a:bodyPr/>
          <a:lstStyle/>
          <a:p>
            <a:r>
              <a:rPr lang="nl-NL" noProof="0" dirty="0"/>
              <a:t>Belangrijkste functionaliteiten</a:t>
            </a:r>
          </a:p>
        </p:txBody>
      </p:sp>
    </p:spTree>
    <p:extLst>
      <p:ext uri="{BB962C8B-B14F-4D97-AF65-F5344CB8AC3E}">
        <p14:creationId xmlns:p14="http://schemas.microsoft.com/office/powerpoint/2010/main" val="22527215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RISKID’s USP</a:t>
            </a:r>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rtl="0" latinLnBrk="1" hangingPunct="0"/>
            <a:endParaRPr lang="en-US" sz="3413" kern="1200" dirty="0">
              <a:solidFill>
                <a:srgbClr val="000000"/>
              </a:solidFill>
              <a:latin typeface="Calibri" pitchFamily="34" charset="0"/>
              <a:cs typeface="Calibri" pitchFamily="34" charset="0"/>
            </a:endParaRPr>
          </a:p>
        </p:txBody>
      </p:sp>
      <p:sp>
        <p:nvSpPr>
          <p:cNvPr id="9" name="Content Placeholder 2"/>
          <p:cNvSpPr txBox="1">
            <a:spLocks/>
          </p:cNvSpPr>
          <p:nvPr/>
        </p:nvSpPr>
        <p:spPr>
          <a:xfrm>
            <a:off x="255306" y="869745"/>
            <a:ext cx="12494188" cy="8500144"/>
          </a:xfrm>
          <a:prstGeom prst="rect">
            <a:avLst/>
          </a:prstGeom>
        </p:spPr>
        <p:txBody>
          <a:bodyPr/>
          <a:lstStyle/>
          <a:p>
            <a:pPr marL="597047" indent="-597047" algn="l" defTabSz="830849" rtl="0">
              <a:spcBef>
                <a:spcPts val="3000"/>
              </a:spcBef>
              <a:buSzPct val="100000"/>
              <a:buFont typeface="Arial" panose="020B0604020202020204" pitchFamily="34" charset="0"/>
              <a:buChar char="•"/>
              <a:defRPr/>
            </a:pPr>
            <a:r>
              <a:rPr lang="nl-NL" sz="2844" b="1" kern="1200" dirty="0">
                <a:solidFill>
                  <a:prstClr val="black"/>
                </a:solidFill>
                <a:latin typeface="Calibri" pitchFamily="34" charset="0"/>
                <a:cs typeface="Calibri" pitchFamily="34" charset="0"/>
              </a:rPr>
              <a:t>Simpel ontwerp; </a:t>
            </a:r>
            <a:r>
              <a:rPr lang="nl-NL" sz="2844" kern="1200" dirty="0">
                <a:solidFill>
                  <a:prstClr val="black"/>
                </a:solidFill>
                <a:latin typeface="Calibri" pitchFamily="34" charset="0"/>
                <a:cs typeface="Calibri" pitchFamily="34" charset="0"/>
              </a:rPr>
              <a:t>op een zeer gemakkelijke en begrijpelijke manier zijn alle belanghebbenden betrokken bij het anderszins statische risicomanagementproces. Het creëert een effectieve methode om met risico's om te gaan binnen alle lagen van de organisatie.</a:t>
            </a:r>
          </a:p>
          <a:p>
            <a:pPr marL="597047" indent="-597047" algn="l" defTabSz="830849" rtl="0">
              <a:spcBef>
                <a:spcPts val="5973"/>
              </a:spcBef>
              <a:buSzPct val="100000"/>
              <a:buFont typeface="Arial" panose="020B0604020202020204" pitchFamily="34" charset="0"/>
              <a:buChar char="•"/>
              <a:defRPr/>
            </a:pPr>
            <a:r>
              <a:rPr lang="nl-NL" sz="2844" b="1" kern="1200" dirty="0">
                <a:solidFill>
                  <a:prstClr val="black"/>
                </a:solidFill>
                <a:latin typeface="Calibri" pitchFamily="34" charset="0"/>
                <a:cs typeface="Calibri" pitchFamily="34" charset="0"/>
              </a:rPr>
              <a:t>Samenwerking; </a:t>
            </a:r>
            <a:r>
              <a:rPr lang="nl-NL" sz="2844" kern="1200" dirty="0">
                <a:solidFill>
                  <a:prstClr val="black"/>
                </a:solidFill>
                <a:latin typeface="Calibri" pitchFamily="34" charset="0"/>
                <a:cs typeface="Calibri" pitchFamily="34" charset="0"/>
              </a:rPr>
              <a:t>experts zijn het er allemaal over eens dat checklists en risicoregisters niet werken. Maar in de praktijk is er weinig keus; er zijn geen goede alternatieven voorhanden. RISKID is de enige tool die samenwerking en groepsinteractie ondersteunt, op een eenvoudige en aantrekkelijke manier.</a:t>
            </a:r>
          </a:p>
          <a:p>
            <a:pPr marL="597047" indent="-597047" algn="l" defTabSz="830849" rtl="0">
              <a:spcBef>
                <a:spcPts val="5973"/>
              </a:spcBef>
              <a:buSzPct val="100000"/>
              <a:buFont typeface="Arial" panose="020B0604020202020204" pitchFamily="34" charset="0"/>
              <a:buChar char="•"/>
              <a:defRPr/>
            </a:pPr>
            <a:r>
              <a:rPr lang="nl-NL" sz="2844" b="1" kern="1200" dirty="0">
                <a:solidFill>
                  <a:prstClr val="black"/>
                </a:solidFill>
                <a:latin typeface="Calibri" pitchFamily="34" charset="0"/>
                <a:cs typeface="Calibri" pitchFamily="34" charset="0"/>
              </a:rPr>
              <a:t>Effectief; </a:t>
            </a:r>
            <a:r>
              <a:rPr lang="nl-NL" sz="2844" kern="1200" dirty="0">
                <a:solidFill>
                  <a:prstClr val="black"/>
                </a:solidFill>
                <a:latin typeface="Calibri" pitchFamily="34" charset="0"/>
                <a:cs typeface="Calibri" pitchFamily="34" charset="0"/>
              </a:rPr>
              <a:t>met RISKID kunt u overal, altijd en met elk apparaat aan het proces deelnemen. Zo haalt u de juiste risico's bij de juiste mensen. Risicobewustzijn vergroten kan alleen door mensen samen te brengen om over risico’s te praten, en dat is precies wat onze tool doet; op een praktische en simpele manier.</a:t>
            </a:r>
          </a:p>
          <a:p>
            <a:pPr marL="597047" indent="-597047" algn="l" defTabSz="830849" rtl="0">
              <a:spcBef>
                <a:spcPts val="5973"/>
              </a:spcBef>
              <a:buSzPct val="100000"/>
              <a:buFont typeface="Arial" panose="020B0604020202020204" pitchFamily="34" charset="0"/>
              <a:buChar char="•"/>
              <a:defRPr/>
            </a:pPr>
            <a:r>
              <a:rPr lang="nl-NL" sz="2844" kern="1200" dirty="0">
                <a:solidFill>
                  <a:prstClr val="black"/>
                </a:solidFill>
                <a:latin typeface="Calibri" pitchFamily="34" charset="0"/>
                <a:cs typeface="Calibri" pitchFamily="34" charset="0"/>
              </a:rPr>
              <a:t>Onderzoek toont een vermindering van arbeidstijd &gt; 50% en een vermindering van projecttijd van 60% - 90% aan. Plus hogere kwaliteit en betere resultaten.</a:t>
            </a:r>
            <a:r>
              <a:rPr lang="en-US" sz="2844" kern="1200" dirty="0">
                <a:solidFill>
                  <a:prstClr val="black"/>
                </a:solidFill>
                <a:latin typeface="Calibri" pitchFamily="34" charset="0"/>
                <a:cs typeface="Calibri" pitchFamily="34" charset="0"/>
              </a:rPr>
              <a:t> </a:t>
            </a:r>
          </a:p>
          <a:p>
            <a:pPr marL="597047" indent="-597047" algn="l" defTabSz="830849" rtl="0">
              <a:spcBef>
                <a:spcPts val="5973"/>
              </a:spcBef>
              <a:buSzPct val="100000"/>
              <a:buFont typeface="Arial" panose="020B0604020202020204" pitchFamily="34" charset="0"/>
              <a:buChar char="•"/>
              <a:defRPr/>
            </a:pPr>
            <a:endParaRPr lang="nl-NL" sz="3982"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2743913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r>
              <a:rPr lang="nl-NL" dirty="0"/>
              <a:t>Opgericht in 2009 als een technische start-up vanuit de TU Delft.</a:t>
            </a:r>
          </a:p>
          <a:p>
            <a:pPr>
              <a:lnSpc>
                <a:spcPct val="70000"/>
              </a:lnSpc>
            </a:pPr>
            <a:r>
              <a:rPr lang="nl-NL" dirty="0"/>
              <a:t>Hoofdkantoor in Nederland. Regionale kantoren in: </a:t>
            </a:r>
          </a:p>
          <a:p>
            <a:pPr lvl="1">
              <a:lnSpc>
                <a:spcPct val="70000"/>
              </a:lnSpc>
            </a:pPr>
            <a:r>
              <a:rPr lang="nl-NL" dirty="0"/>
              <a:t>Wuxi (China)</a:t>
            </a:r>
          </a:p>
          <a:p>
            <a:pPr lvl="1">
              <a:lnSpc>
                <a:spcPct val="70000"/>
              </a:lnSpc>
            </a:pPr>
            <a:r>
              <a:rPr lang="nl-NL" dirty="0"/>
              <a:t>Sao Paolo (Brazilië)</a:t>
            </a:r>
          </a:p>
          <a:p>
            <a:pPr lvl="1">
              <a:lnSpc>
                <a:spcPct val="70000"/>
              </a:lnSpc>
            </a:pPr>
            <a:r>
              <a:rPr lang="nl-NL" dirty="0"/>
              <a:t>Kuala Lumpur (Maleisië)</a:t>
            </a:r>
          </a:p>
          <a:p>
            <a:pPr>
              <a:lnSpc>
                <a:spcPct val="70000"/>
              </a:lnSpc>
            </a:pPr>
            <a:r>
              <a:rPr lang="nl-NL" dirty="0"/>
              <a:t>Snelst groeiende risicomanagement software provider van Nederland.</a:t>
            </a:r>
          </a:p>
          <a:p>
            <a:pPr>
              <a:lnSpc>
                <a:spcPct val="70000"/>
              </a:lnSpc>
            </a:pPr>
            <a:r>
              <a:rPr lang="nl-NL" dirty="0"/>
              <a:t>Ontwikkelsamenwerkingen met verschillende universiteiten in Nederland, België, Engeland, Duitsland en Maleisië</a:t>
            </a:r>
          </a:p>
          <a:p>
            <a:pPr>
              <a:lnSpc>
                <a:spcPct val="70000"/>
              </a:lnSpc>
            </a:pPr>
            <a:endParaRPr lang="nl-NL" dirty="0"/>
          </a:p>
          <a:p>
            <a:pPr>
              <a:lnSpc>
                <a:spcPct val="70000"/>
              </a:lnSpc>
            </a:pPr>
            <a:endParaRPr lang="nl-NL" dirty="0"/>
          </a:p>
        </p:txBody>
      </p:sp>
      <p:sp>
        <p:nvSpPr>
          <p:cNvPr id="3" name="Tijdelijke aanduiding voor tekst 2"/>
          <p:cNvSpPr>
            <a:spLocks noGrp="1"/>
          </p:cNvSpPr>
          <p:nvPr>
            <p:ph type="body" sz="quarter" idx="11"/>
          </p:nvPr>
        </p:nvSpPr>
        <p:spPr/>
        <p:txBody>
          <a:bodyPr/>
          <a:lstStyle/>
          <a:p>
            <a:r>
              <a:rPr lang="nl-NL" dirty="0"/>
              <a:t>RISKID</a:t>
            </a:r>
          </a:p>
        </p:txBody>
      </p:sp>
    </p:spTree>
    <p:extLst>
      <p:ext uri="{BB962C8B-B14F-4D97-AF65-F5344CB8AC3E}">
        <p14:creationId xmlns:p14="http://schemas.microsoft.com/office/powerpoint/2010/main" val="27743068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endParaRPr lang="en-US" dirty="0"/>
          </a:p>
          <a:p>
            <a:pPr>
              <a:lnSpc>
                <a:spcPct val="70000"/>
              </a:lnSpc>
            </a:pPr>
            <a:endParaRPr lang="nl-NL" dirty="0"/>
          </a:p>
          <a:p>
            <a:pPr>
              <a:lnSpc>
                <a:spcPct val="70000"/>
              </a:lnSpc>
            </a:pPr>
            <a:endParaRPr lang="nl-NL" dirty="0"/>
          </a:p>
          <a:p>
            <a:pPr>
              <a:lnSpc>
                <a:spcPct val="70000"/>
              </a:lnSpc>
            </a:pPr>
            <a:r>
              <a:rPr lang="nl-NL" dirty="0"/>
              <a:t>RISKID is een risicomanagement software met de focus op twee aspecten: </a:t>
            </a:r>
            <a:r>
              <a:rPr lang="nl-NL" b="1" dirty="0">
                <a:solidFill>
                  <a:schemeClr val="accent4">
                    <a:lumMod val="60000"/>
                    <a:lumOff val="40000"/>
                  </a:schemeClr>
                </a:solidFill>
              </a:rPr>
              <a:t>samenwerking</a:t>
            </a:r>
            <a:r>
              <a:rPr lang="nl-NL" dirty="0"/>
              <a:t> en </a:t>
            </a:r>
            <a:r>
              <a:rPr lang="nl-NL" b="1" dirty="0">
                <a:solidFill>
                  <a:schemeClr val="accent4">
                    <a:lumMod val="60000"/>
                    <a:lumOff val="40000"/>
                  </a:schemeClr>
                </a:solidFill>
              </a:rPr>
              <a:t>gebruikersgemak.</a:t>
            </a:r>
          </a:p>
          <a:p>
            <a:pPr>
              <a:lnSpc>
                <a:spcPct val="70000"/>
              </a:lnSpc>
            </a:pPr>
            <a:r>
              <a:rPr lang="nl-NL" dirty="0"/>
              <a:t>Wij geloven dat effectief risicomanagement alleen bereikt kan worden door alle stakeholders te betrekken bij het risicoanalyse proces. Op een simpele en praktische manier</a:t>
            </a:r>
          </a:p>
          <a:p>
            <a:pPr>
              <a:lnSpc>
                <a:spcPct val="70000"/>
              </a:lnSpc>
            </a:pPr>
            <a:endParaRPr lang="en-US" dirty="0"/>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noProof="0" dirty="0"/>
              <a:t>Wat </a:t>
            </a:r>
            <a:r>
              <a:rPr lang="nl-NL" dirty="0"/>
              <a:t>is RISKID?</a:t>
            </a:r>
            <a:endParaRPr lang="nl-NL" noProof="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426" y="1512822"/>
            <a:ext cx="3574665" cy="1949030"/>
          </a:xfrm>
          <a:prstGeom prst="rect">
            <a:avLst/>
          </a:prstGeom>
        </p:spPr>
      </p:pic>
    </p:spTree>
    <p:extLst>
      <p:ext uri="{BB962C8B-B14F-4D97-AF65-F5344CB8AC3E}">
        <p14:creationId xmlns:p14="http://schemas.microsoft.com/office/powerpoint/2010/main" val="12987283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r>
              <a:rPr lang="nl-NL" dirty="0"/>
              <a:t>Terwijl andere aanbieders </a:t>
            </a:r>
            <a:r>
              <a:rPr lang="nl-NL" b="1" i="1" dirty="0"/>
              <a:t>zeggen</a:t>
            </a:r>
            <a:r>
              <a:rPr lang="nl-NL" dirty="0"/>
              <a:t> dat hun software gebruiksvriendelijk is, is onze software </a:t>
            </a:r>
            <a:r>
              <a:rPr lang="nl-NL" b="1" i="1" dirty="0"/>
              <a:t>wetenschappelijk bewezen</a:t>
            </a:r>
            <a:r>
              <a:rPr lang="nl-NL" b="1" dirty="0"/>
              <a:t> </a:t>
            </a:r>
            <a:r>
              <a:rPr lang="nl-NL" dirty="0"/>
              <a:t>gebruiksvriendelijk.</a:t>
            </a:r>
          </a:p>
          <a:p>
            <a:pPr>
              <a:lnSpc>
                <a:spcPct val="70000"/>
              </a:lnSpc>
            </a:pPr>
            <a:r>
              <a:rPr lang="nl-NL" dirty="0"/>
              <a:t>Terwijl andere aanbieders </a:t>
            </a:r>
            <a:r>
              <a:rPr lang="nl-NL" b="1" i="1" dirty="0"/>
              <a:t>zeggen</a:t>
            </a:r>
            <a:r>
              <a:rPr lang="nl-NL" dirty="0"/>
              <a:t> dat hun software effectief en efficiënt is, is het risicomanagement proces bij ons </a:t>
            </a:r>
            <a:r>
              <a:rPr lang="nl-NL" b="1" i="1" dirty="0"/>
              <a:t>wetenschappelijk bewezen</a:t>
            </a:r>
            <a:r>
              <a:rPr lang="nl-NL" b="1" dirty="0"/>
              <a:t> </a:t>
            </a:r>
            <a:r>
              <a:rPr lang="nl-NL" dirty="0"/>
              <a:t>te doorlopen in 60% minder tijd.</a:t>
            </a:r>
          </a:p>
          <a:p>
            <a:pPr>
              <a:lnSpc>
                <a:spcPct val="70000"/>
              </a:lnSpc>
            </a:pPr>
            <a:endParaRPr lang="nl-NL" dirty="0"/>
          </a:p>
          <a:p>
            <a:pPr>
              <a:lnSpc>
                <a:spcPct val="70000"/>
              </a:lnSpc>
            </a:pPr>
            <a:endParaRPr lang="nl-NL" dirty="0"/>
          </a:p>
        </p:txBody>
      </p:sp>
      <p:sp>
        <p:nvSpPr>
          <p:cNvPr id="3" name="Tijdelijke aanduiding voor tekst 2"/>
          <p:cNvSpPr>
            <a:spLocks noGrp="1"/>
          </p:cNvSpPr>
          <p:nvPr>
            <p:ph type="body" sz="quarter" idx="11"/>
          </p:nvPr>
        </p:nvSpPr>
        <p:spPr/>
        <p:txBody>
          <a:bodyPr/>
          <a:lstStyle/>
          <a:p>
            <a:r>
              <a:rPr lang="nl-NL" dirty="0"/>
              <a:t>Wat doen wij anders?</a:t>
            </a:r>
            <a:endParaRPr lang="nl-NL" noProof="0" dirty="0"/>
          </a:p>
        </p:txBody>
      </p:sp>
    </p:spTree>
    <p:extLst>
      <p:ext uri="{BB962C8B-B14F-4D97-AF65-F5344CB8AC3E}">
        <p14:creationId xmlns:p14="http://schemas.microsoft.com/office/powerpoint/2010/main" val="3582008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a:lnSpc>
                <a:spcPct val="70000"/>
              </a:lnSpc>
            </a:pPr>
            <a:r>
              <a:rPr lang="en-US" b="1" dirty="0" err="1"/>
              <a:t>Samen</a:t>
            </a:r>
            <a:r>
              <a:rPr lang="en-US" b="1" dirty="0"/>
              <a:t>.</a:t>
            </a:r>
          </a:p>
          <a:p>
            <a:pPr lvl="1">
              <a:lnSpc>
                <a:spcPct val="70000"/>
              </a:lnSpc>
            </a:pPr>
            <a:r>
              <a:rPr lang="en-US" dirty="0" err="1"/>
              <a:t>Betrek</a:t>
            </a:r>
            <a:r>
              <a:rPr lang="en-US" dirty="0"/>
              <a:t> </a:t>
            </a:r>
            <a:r>
              <a:rPr lang="en-US" dirty="0" err="1"/>
              <a:t>alle</a:t>
            </a:r>
            <a:r>
              <a:rPr lang="en-US" dirty="0"/>
              <a:t> stakeholders </a:t>
            </a:r>
            <a:r>
              <a:rPr lang="en-US" dirty="0" err="1"/>
              <a:t>en</a:t>
            </a:r>
            <a:r>
              <a:rPr lang="en-US" dirty="0"/>
              <a:t> </a:t>
            </a:r>
            <a:r>
              <a:rPr lang="en-US" dirty="0" err="1"/>
              <a:t>zorg</a:t>
            </a:r>
            <a:r>
              <a:rPr lang="en-US" dirty="0"/>
              <a:t> </a:t>
            </a:r>
            <a:r>
              <a:rPr lang="en-US" dirty="0" err="1"/>
              <a:t>voor</a:t>
            </a:r>
            <a:r>
              <a:rPr lang="en-US" dirty="0"/>
              <a:t> </a:t>
            </a:r>
            <a:r>
              <a:rPr lang="nl-NL" dirty="0"/>
              <a:t>risicobewustzijn</a:t>
            </a:r>
            <a:r>
              <a:rPr lang="en-US" dirty="0"/>
              <a:t>.</a:t>
            </a:r>
          </a:p>
          <a:p>
            <a:pPr>
              <a:lnSpc>
                <a:spcPct val="70000"/>
              </a:lnSpc>
            </a:pPr>
            <a:r>
              <a:rPr lang="en-US" b="1" dirty="0" err="1"/>
              <a:t>Simpel</a:t>
            </a:r>
            <a:r>
              <a:rPr lang="en-US" b="1" dirty="0"/>
              <a:t>.</a:t>
            </a:r>
          </a:p>
          <a:p>
            <a:pPr lvl="1">
              <a:lnSpc>
                <a:spcPct val="70000"/>
              </a:lnSpc>
            </a:pPr>
            <a:r>
              <a:rPr lang="en-US" dirty="0" err="1"/>
              <a:t>Gebruiksgemak</a:t>
            </a:r>
            <a:r>
              <a:rPr lang="en-US" dirty="0"/>
              <a:t> zit in </a:t>
            </a:r>
            <a:r>
              <a:rPr lang="en-US" dirty="0" err="1"/>
              <a:t>ons</a:t>
            </a:r>
            <a:r>
              <a:rPr lang="en-US" dirty="0"/>
              <a:t> DNA: in </a:t>
            </a:r>
            <a:r>
              <a:rPr lang="en-US" dirty="0" err="1"/>
              <a:t>communicatie</a:t>
            </a:r>
            <a:r>
              <a:rPr lang="en-US" dirty="0"/>
              <a:t>, </a:t>
            </a:r>
            <a:r>
              <a:rPr lang="en-US" dirty="0" err="1"/>
              <a:t>ontwerp</a:t>
            </a:r>
            <a:r>
              <a:rPr lang="en-US" dirty="0"/>
              <a:t> en </a:t>
            </a:r>
            <a:r>
              <a:rPr lang="en-US" dirty="0" err="1"/>
              <a:t>rapportage</a:t>
            </a:r>
            <a:r>
              <a:rPr lang="en-US" dirty="0"/>
              <a:t>.</a:t>
            </a:r>
          </a:p>
          <a:p>
            <a:pPr>
              <a:lnSpc>
                <a:spcPct val="70000"/>
              </a:lnSpc>
            </a:pPr>
            <a:r>
              <a:rPr lang="en-US" b="1" dirty="0" err="1"/>
              <a:t>Snel</a:t>
            </a:r>
            <a:r>
              <a:rPr lang="en-US" b="1" dirty="0"/>
              <a:t>.</a:t>
            </a:r>
          </a:p>
          <a:p>
            <a:pPr lvl="1">
              <a:lnSpc>
                <a:spcPct val="70000"/>
              </a:lnSpc>
            </a:pPr>
            <a:r>
              <a:rPr lang="en-US" dirty="0" err="1"/>
              <a:t>Identificeer</a:t>
            </a:r>
            <a:r>
              <a:rPr lang="en-US" dirty="0"/>
              <a:t> </a:t>
            </a:r>
            <a:r>
              <a:rPr lang="en-US" dirty="0" err="1"/>
              <a:t>en</a:t>
            </a:r>
            <a:r>
              <a:rPr lang="en-US" dirty="0"/>
              <a:t> </a:t>
            </a:r>
            <a:r>
              <a:rPr lang="en-US" dirty="0" err="1"/>
              <a:t>evalueer</a:t>
            </a:r>
            <a:r>
              <a:rPr lang="en-US" dirty="0"/>
              <a:t> </a:t>
            </a:r>
            <a:r>
              <a:rPr lang="en-US" dirty="0" err="1"/>
              <a:t>risico’s</a:t>
            </a:r>
            <a:r>
              <a:rPr lang="en-US" dirty="0"/>
              <a:t> in 60% minder </a:t>
            </a:r>
            <a:r>
              <a:rPr lang="en-US" dirty="0" err="1"/>
              <a:t>tijd</a:t>
            </a:r>
            <a:r>
              <a:rPr lang="en-US" dirty="0"/>
              <a:t>. </a:t>
            </a:r>
            <a:r>
              <a:rPr lang="en-US" dirty="0" err="1"/>
              <a:t>Wetenschappelijk</a:t>
            </a:r>
            <a:r>
              <a:rPr lang="en-US" dirty="0"/>
              <a:t> </a:t>
            </a:r>
            <a:r>
              <a:rPr lang="en-US" dirty="0" err="1"/>
              <a:t>bewezen</a:t>
            </a:r>
            <a:r>
              <a:rPr lang="en-US" dirty="0"/>
              <a:t>.</a:t>
            </a:r>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dirty="0"/>
              <a:t>Voordelen</a:t>
            </a:r>
            <a:endParaRPr lang="nl-NL" noProof="0" dirty="0"/>
          </a:p>
        </p:txBody>
      </p:sp>
    </p:spTree>
    <p:extLst>
      <p:ext uri="{BB962C8B-B14F-4D97-AF65-F5344CB8AC3E}">
        <p14:creationId xmlns:p14="http://schemas.microsoft.com/office/powerpoint/2010/main" val="26517879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err="1"/>
              <a:t>Provincie</a:t>
            </a:r>
            <a:r>
              <a:rPr lang="en-US" dirty="0"/>
              <a:t> Zuid-Holland</a:t>
            </a:r>
          </a:p>
          <a:p>
            <a:pPr lvl="1"/>
            <a:r>
              <a:rPr lang="nl-NL" dirty="0"/>
              <a:t>Met succes een volledig op maat gemaakte RISKID geleverd als hun </a:t>
            </a:r>
            <a:r>
              <a:rPr lang="nl-NL" dirty="0" err="1"/>
              <a:t>ERM-systeem</a:t>
            </a:r>
            <a:r>
              <a:rPr lang="nl-NL" dirty="0"/>
              <a:t> voor de hele organisatie (beleid, infrastructuurprojecten, strategie, enz.). Maatwerk functionaliteiten zijn onder meer: ​​risicokwantificatie, dataverbinding met eigen datawarehouse, maatwerkrapporten en dashboards, en vele andere functionaliteiten specifiek voor hun manier van werken.</a:t>
            </a:r>
            <a:endParaRPr lang="en-US" dirty="0"/>
          </a:p>
          <a:p>
            <a:r>
              <a:rPr lang="en-US" dirty="0"/>
              <a:t>Arcadis, </a:t>
            </a:r>
            <a:r>
              <a:rPr lang="en-US" dirty="0" err="1"/>
              <a:t>advies</a:t>
            </a:r>
            <a:r>
              <a:rPr lang="en-US" dirty="0"/>
              <a:t>- en </a:t>
            </a:r>
            <a:r>
              <a:rPr lang="en-US" dirty="0" err="1"/>
              <a:t>ingenieursbureau</a:t>
            </a:r>
            <a:endParaRPr lang="en-US" dirty="0"/>
          </a:p>
          <a:p>
            <a:pPr lvl="1"/>
            <a:r>
              <a:rPr lang="nl-NL" sz="3200" dirty="0"/>
              <a:t>RISKID geïmplementeerd als hun belangrijkste RM-software voor hun risico- en projectmanagementadviesdiensten.</a:t>
            </a:r>
          </a:p>
        </p:txBody>
      </p:sp>
      <p:sp>
        <p:nvSpPr>
          <p:cNvPr id="3" name="Tijdelijke aanduiding voor tekst 2"/>
          <p:cNvSpPr>
            <a:spLocks noGrp="1"/>
          </p:cNvSpPr>
          <p:nvPr>
            <p:ph type="body" sz="quarter" idx="11"/>
          </p:nvPr>
        </p:nvSpPr>
        <p:spPr/>
        <p:txBody>
          <a:bodyPr/>
          <a:lstStyle/>
          <a:p>
            <a:r>
              <a:rPr lang="nl-NL" dirty="0"/>
              <a:t>Case studies</a:t>
            </a:r>
            <a:endParaRPr lang="nl-NL" noProof="0" dirty="0"/>
          </a:p>
        </p:txBody>
      </p:sp>
    </p:spTree>
    <p:extLst>
      <p:ext uri="{BB962C8B-B14F-4D97-AF65-F5344CB8AC3E}">
        <p14:creationId xmlns:p14="http://schemas.microsoft.com/office/powerpoint/2010/main" val="275881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a:t>We sponsoren</a:t>
            </a:r>
            <a:endParaRPr lang="nl-NL" noProof="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401" y="2832248"/>
            <a:ext cx="3259970" cy="3626803"/>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372" y="5029200"/>
            <a:ext cx="3722330" cy="3722330"/>
          </a:xfrm>
          <a:prstGeom prst="rect">
            <a:avLst/>
          </a:prstGeom>
        </p:spPr>
      </p:pic>
      <p:pic>
        <p:nvPicPr>
          <p:cNvPr id="7" name="Afbeelding 6"/>
          <p:cNvPicPr>
            <a:picLocks noChangeAspect="1"/>
          </p:cNvPicPr>
          <p:nvPr/>
        </p:nvPicPr>
        <p:blipFill>
          <a:blip r:embed="rId5"/>
          <a:stretch>
            <a:fillRect/>
          </a:stretch>
        </p:blipFill>
        <p:spPr>
          <a:xfrm>
            <a:off x="1813334" y="1752241"/>
            <a:ext cx="4734125" cy="2554288"/>
          </a:xfrm>
          <a:prstGeom prst="rect">
            <a:avLst/>
          </a:prstGeom>
        </p:spPr>
      </p:pic>
    </p:spTree>
    <p:extLst>
      <p:ext uri="{BB962C8B-B14F-4D97-AF65-F5344CB8AC3E}">
        <p14:creationId xmlns:p14="http://schemas.microsoft.com/office/powerpoint/2010/main" val="12614795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marL="0" indent="0">
              <a:buNone/>
            </a:pPr>
            <a:r>
              <a:rPr lang="nl-NL" dirty="0"/>
              <a:t>“Verbindend en innovatief zijn voor mij de kernwoorden als ik aan RISKID denk. Wat ik erg waardeer in de samenwerking met RISKID is het meedenken en de flexibiliteit van de mensen. Daarbij is de software een geweldig middel om efficiënt veel medewerkers de gelegenheid te geven mee te denken. Dat creëert draagvlaken betrokkenheid en dus continuïteit!”</a:t>
            </a:r>
          </a:p>
          <a:p>
            <a:pPr marL="0" indent="0">
              <a:buNone/>
            </a:pPr>
            <a:r>
              <a:rPr lang="en-US" b="1" dirty="0" err="1"/>
              <a:t>Wopke</a:t>
            </a:r>
            <a:r>
              <a:rPr lang="en-US" b="1" dirty="0"/>
              <a:t> de Jong</a:t>
            </a:r>
          </a:p>
          <a:p>
            <a:pPr marL="0" indent="0">
              <a:buNone/>
            </a:pPr>
            <a:r>
              <a:rPr lang="en-US" dirty="0"/>
              <a:t>Business Development Manager </a:t>
            </a:r>
            <a:r>
              <a:rPr lang="en-US" dirty="0" err="1"/>
              <a:t>bij</a:t>
            </a:r>
            <a:r>
              <a:rPr lang="en-US" dirty="0"/>
              <a:t> </a:t>
            </a:r>
            <a:r>
              <a:rPr lang="en-US" dirty="0" err="1"/>
              <a:t>Avéro</a:t>
            </a:r>
            <a:r>
              <a:rPr lang="en-US" dirty="0"/>
              <a:t> </a:t>
            </a:r>
            <a:r>
              <a:rPr lang="en-US" dirty="0" err="1"/>
              <a:t>Achmea</a:t>
            </a:r>
            <a:endParaRPr lang="en-US" dirty="0"/>
          </a:p>
          <a:p>
            <a:pPr>
              <a:lnSpc>
                <a:spcPct val="70000"/>
              </a:lnSpc>
            </a:pPr>
            <a:endParaRPr lang="en-US" dirty="0"/>
          </a:p>
        </p:txBody>
      </p:sp>
      <p:sp>
        <p:nvSpPr>
          <p:cNvPr id="3" name="Tijdelijke aanduiding voor tekst 2"/>
          <p:cNvSpPr>
            <a:spLocks noGrp="1"/>
          </p:cNvSpPr>
          <p:nvPr>
            <p:ph type="body" sz="quarter" idx="11"/>
          </p:nvPr>
        </p:nvSpPr>
        <p:spPr/>
        <p:txBody>
          <a:bodyPr/>
          <a:lstStyle/>
          <a:p>
            <a:r>
              <a:rPr lang="nl-NL" dirty="0"/>
              <a:t>Wat zeggen klanten?</a:t>
            </a:r>
            <a:endParaRPr lang="nl-NL" noProof="0" dirty="0"/>
          </a:p>
        </p:txBody>
      </p:sp>
    </p:spTree>
    <p:extLst>
      <p:ext uri="{BB962C8B-B14F-4D97-AF65-F5344CB8AC3E}">
        <p14:creationId xmlns:p14="http://schemas.microsoft.com/office/powerpoint/2010/main" val="4302588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dirty="0"/>
              <a:t>Risicomanagement process</a:t>
            </a:r>
          </a:p>
        </p:txBody>
      </p:sp>
      <p:sp>
        <p:nvSpPr>
          <p:cNvPr id="6" name="TextBox 5"/>
          <p:cNvSpPr txBox="1"/>
          <p:nvPr/>
        </p:nvSpPr>
        <p:spPr>
          <a:xfrm flipH="1">
            <a:off x="1443312" y="2403540"/>
            <a:ext cx="1994155" cy="57992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7092" tIns="27092" rIns="27092" bIns="27092" numCol="1" spcCol="26788" rtlCol="0" anchor="ctr">
            <a:spAutoFit/>
          </a:bodyPr>
          <a:lstStyle/>
          <a:p>
            <a:pPr defTabSz="825458" rtl="0" latinLnBrk="1" hangingPunct="0"/>
            <a:endParaRPr lang="en-US" sz="3413" kern="1200" dirty="0">
              <a:solidFill>
                <a:srgbClr val="000000"/>
              </a:solidFill>
              <a:latin typeface="Calibri" pitchFamily="34" charset="0"/>
              <a:cs typeface="Calibri" pitchFamily="34" charset="0"/>
            </a:endParaRPr>
          </a:p>
        </p:txBody>
      </p:sp>
      <p:pic>
        <p:nvPicPr>
          <p:cNvPr id="2" name="Afbeelding 1">
            <a:extLst>
              <a:ext uri="{FF2B5EF4-FFF2-40B4-BE49-F238E27FC236}">
                <a16:creationId xmlns:a16="http://schemas.microsoft.com/office/drawing/2014/main" id="{C8F07D8B-4FEC-47E4-B404-855AC7F0D848}"/>
              </a:ext>
            </a:extLst>
          </p:cNvPr>
          <p:cNvPicPr>
            <a:picLocks noChangeAspect="1"/>
          </p:cNvPicPr>
          <p:nvPr/>
        </p:nvPicPr>
        <p:blipFill>
          <a:blip r:embed="rId3"/>
          <a:stretch>
            <a:fillRect/>
          </a:stretch>
        </p:blipFill>
        <p:spPr>
          <a:xfrm>
            <a:off x="4063789" y="2638697"/>
            <a:ext cx="4877222" cy="4476207"/>
          </a:xfrm>
          <a:prstGeom prst="rect">
            <a:avLst/>
          </a:prstGeom>
        </p:spPr>
      </p:pic>
      <p:pic>
        <p:nvPicPr>
          <p:cNvPr id="4" name="Afbeelding 3">
            <a:extLst>
              <a:ext uri="{FF2B5EF4-FFF2-40B4-BE49-F238E27FC236}">
                <a16:creationId xmlns:a16="http://schemas.microsoft.com/office/drawing/2014/main" id="{CFD194EC-5D98-45DD-B0D7-E9D9C25AC36A}"/>
              </a:ext>
            </a:extLst>
          </p:cNvPr>
          <p:cNvPicPr>
            <a:picLocks noChangeAspect="1"/>
          </p:cNvPicPr>
          <p:nvPr/>
        </p:nvPicPr>
        <p:blipFill>
          <a:blip r:embed="rId4"/>
          <a:stretch>
            <a:fillRect/>
          </a:stretch>
        </p:blipFill>
        <p:spPr>
          <a:xfrm>
            <a:off x="2440390" y="2814475"/>
            <a:ext cx="2579509" cy="335986"/>
          </a:xfrm>
          <a:prstGeom prst="rect">
            <a:avLst/>
          </a:prstGeom>
        </p:spPr>
      </p:pic>
      <p:pic>
        <p:nvPicPr>
          <p:cNvPr id="5" name="Afbeelding 4">
            <a:extLst>
              <a:ext uri="{FF2B5EF4-FFF2-40B4-BE49-F238E27FC236}">
                <a16:creationId xmlns:a16="http://schemas.microsoft.com/office/drawing/2014/main" id="{6B9E3359-8D2F-4F81-B9F7-DE30E7F60535}"/>
              </a:ext>
            </a:extLst>
          </p:cNvPr>
          <p:cNvPicPr>
            <a:picLocks noChangeAspect="1"/>
          </p:cNvPicPr>
          <p:nvPr/>
        </p:nvPicPr>
        <p:blipFill>
          <a:blip r:embed="rId5"/>
          <a:stretch>
            <a:fillRect/>
          </a:stretch>
        </p:blipFill>
        <p:spPr>
          <a:xfrm>
            <a:off x="7933565" y="2726010"/>
            <a:ext cx="5028958" cy="357663"/>
          </a:xfrm>
          <a:prstGeom prst="rect">
            <a:avLst/>
          </a:prstGeom>
        </p:spPr>
      </p:pic>
      <p:pic>
        <p:nvPicPr>
          <p:cNvPr id="7" name="Afbeelding 6">
            <a:extLst>
              <a:ext uri="{FF2B5EF4-FFF2-40B4-BE49-F238E27FC236}">
                <a16:creationId xmlns:a16="http://schemas.microsoft.com/office/drawing/2014/main" id="{D4D366A1-DFD1-46CB-8C65-AFF11B4F714F}"/>
              </a:ext>
            </a:extLst>
          </p:cNvPr>
          <p:cNvPicPr>
            <a:picLocks noChangeAspect="1"/>
          </p:cNvPicPr>
          <p:nvPr/>
        </p:nvPicPr>
        <p:blipFill>
          <a:blip r:embed="rId6"/>
          <a:stretch>
            <a:fillRect/>
          </a:stretch>
        </p:blipFill>
        <p:spPr>
          <a:xfrm>
            <a:off x="8941010" y="5491268"/>
            <a:ext cx="2330229" cy="368501"/>
          </a:xfrm>
          <a:prstGeom prst="rect">
            <a:avLst/>
          </a:prstGeom>
        </p:spPr>
      </p:pic>
      <p:pic>
        <p:nvPicPr>
          <p:cNvPr id="8" name="Afbeelding 7">
            <a:extLst>
              <a:ext uri="{FF2B5EF4-FFF2-40B4-BE49-F238E27FC236}">
                <a16:creationId xmlns:a16="http://schemas.microsoft.com/office/drawing/2014/main" id="{D384F384-8084-4213-BBE0-B950F6A574C3}"/>
              </a:ext>
            </a:extLst>
          </p:cNvPr>
          <p:cNvPicPr>
            <a:picLocks noChangeAspect="1"/>
          </p:cNvPicPr>
          <p:nvPr/>
        </p:nvPicPr>
        <p:blipFill>
          <a:blip r:embed="rId7"/>
          <a:stretch>
            <a:fillRect/>
          </a:stretch>
        </p:blipFill>
        <p:spPr>
          <a:xfrm>
            <a:off x="5019899" y="7847235"/>
            <a:ext cx="3652498" cy="314310"/>
          </a:xfrm>
          <a:prstGeom prst="rect">
            <a:avLst/>
          </a:prstGeom>
        </p:spPr>
      </p:pic>
      <p:pic>
        <p:nvPicPr>
          <p:cNvPr id="9" name="Afbeelding 8">
            <a:extLst>
              <a:ext uri="{FF2B5EF4-FFF2-40B4-BE49-F238E27FC236}">
                <a16:creationId xmlns:a16="http://schemas.microsoft.com/office/drawing/2014/main" id="{7E408745-B7AF-4F6E-87EB-21B80B8F5E3D}"/>
              </a:ext>
            </a:extLst>
          </p:cNvPr>
          <p:cNvPicPr>
            <a:picLocks noChangeAspect="1"/>
          </p:cNvPicPr>
          <p:nvPr/>
        </p:nvPicPr>
        <p:blipFill>
          <a:blip r:embed="rId8"/>
          <a:stretch>
            <a:fillRect/>
          </a:stretch>
        </p:blipFill>
        <p:spPr>
          <a:xfrm>
            <a:off x="1443313" y="5507523"/>
            <a:ext cx="2872142" cy="368501"/>
          </a:xfrm>
          <a:prstGeom prst="rect">
            <a:avLst/>
          </a:prstGeom>
        </p:spPr>
      </p:pic>
    </p:spTree>
    <p:extLst>
      <p:ext uri="{BB962C8B-B14F-4D97-AF65-F5344CB8AC3E}">
        <p14:creationId xmlns:p14="http://schemas.microsoft.com/office/powerpoint/2010/main" val="387246776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7093" tIns="27093" rIns="27093" bIns="27093"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1669</TotalTime>
  <Words>944</Words>
  <Application>Microsoft Office PowerPoint</Application>
  <PresentationFormat>Custom</PresentationFormat>
  <Paragraphs>85</Paragraphs>
  <Slides>19</Slides>
  <Notes>18</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Helvetica Light</vt:lpstr>
      <vt:lpstr>Lucida Grande</vt:lpstr>
      <vt:lpstr>Wingdings</vt: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Calvin Lee</dc:creator>
  <cp:lastModifiedBy>Man Kit Lee</cp:lastModifiedBy>
  <cp:revision>324</cp:revision>
  <dcterms:modified xsi:type="dcterms:W3CDTF">2022-03-02T11:22:07Z</dcterms:modified>
</cp:coreProperties>
</file>